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3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8" r:id="rId5"/>
    <p:sldId id="261" r:id="rId6"/>
    <p:sldId id="262" r:id="rId7"/>
    <p:sldId id="263" r:id="rId8"/>
    <p:sldId id="264" r:id="rId9"/>
    <p:sldId id="266" r:id="rId10"/>
    <p:sldId id="268" r:id="rId11"/>
    <p:sldId id="267" r:id="rId12"/>
  </p:sldIdLst>
  <p:sldSz cx="9144000" cy="6858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ine Drouhin" initials="P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6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125" d="100"/>
          <a:sy n="125" d="100"/>
        </p:scale>
        <p:origin x="-123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786" y="-120"/>
      </p:cViewPr>
      <p:guideLst>
        <p:guide orient="horz" pos="2880"/>
        <p:guide orient="horz" pos="3156"/>
        <p:guide pos="2160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8757-806D-4C98-ADAE-B9A9458704D4}" type="datetimeFigureOut">
              <a:rPr lang="en-GB" smtClean="0"/>
              <a:t>15/12/2017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5476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075" y="9515476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7F9CF-7D08-4DA4-8A77-0ACE3A8619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749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6BC40520-2D80-4F46-B6C3-A90752413EEE}" type="datetimeFigureOut">
              <a:rPr lang="en-GB" smtClean="0"/>
              <a:t>15/12/2017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7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45AA365-5F81-49FF-B853-2F531A587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915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5AA365-5F81-49FF-B853-2F531A58721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684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5AA365-5F81-49FF-B853-2F531A58721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829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AF358-B103-4624-8249-AFB561A9D8C6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53209" y="6357137"/>
            <a:ext cx="2057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EC8FC98-78FB-421B-BE62-B7D37D0EA66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156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83B-D240-475C-8E4E-2213D5A46A57}" type="datetime1">
              <a:rPr lang="en-GB" smtClean="0"/>
              <a:t>15/12/2017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15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E297-1CC4-40BF-8025-F5B4DE926E18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13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E660-0B36-4379-A789-5B2F47EF84AD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313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B3F45-5191-4101-A251-C51FFB17B817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189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EE6AB-C91B-41D0-A8C1-7B84AB8E7266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261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3516-A88F-4D5A-84E1-EC96DEC03633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320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8FDCA-C760-4CE9-B81A-FF0239D9E046}" type="datetime1">
              <a:rPr lang="en-GB" smtClean="0"/>
              <a:t>15/12/2017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851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2D50-0CB3-48A8-8A56-F81D8084A578}" type="datetime1">
              <a:rPr lang="en-GB" smtClean="0"/>
              <a:t>15/12/2017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944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120E-3393-4AF9-B4D4-C30BE7521578}" type="datetime1">
              <a:rPr lang="en-GB" smtClean="0"/>
              <a:t>15/12/2017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470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6AED5-6263-4E43-A3AD-1536159AD079}" type="datetime1">
              <a:rPr lang="en-GB" smtClean="0"/>
              <a:t>15/12/2017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7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250EF-0355-4670-8376-8AF585CBF8A6}" type="datetime1">
              <a:rPr lang="en-GB" smtClean="0"/>
              <a:t>15/12/2017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169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7B68-DB43-421B-97E3-ADF7E487BFED}" type="datetime1">
              <a:rPr lang="en-GB" smtClean="0"/>
              <a:t>15/12/2017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967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A4DF-25A9-4B25-AEC2-E50C533C95B6}" type="datetime1">
              <a:rPr lang="en-GB" smtClean="0"/>
              <a:t>15/12/2017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708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4A9B5-45CF-41D1-82F5-69019818B592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8282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317E9-4A5E-4A59-92B7-9A1BD7E4D36E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15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BD97-46BE-499A-8A91-0686D8AB58FF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68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918F9-92DB-4AAD-B560-E77601D364D2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91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B208-DDF0-4FF9-BEEB-914C4FB64F44}" type="datetime1">
              <a:rPr lang="en-GB" smtClean="0"/>
              <a:t>15/12/2017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74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89BE-60AC-48DB-ADC7-26C0EE37B4C4}" type="datetime1">
              <a:rPr lang="en-GB" smtClean="0"/>
              <a:t>15/12/2017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2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59735-D1B2-4AFC-AC25-C13768D733AA}" type="datetime1">
              <a:rPr lang="en-GB" smtClean="0"/>
              <a:t>15/12/2017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177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328C-7D9A-4086-8FEB-ED0602B7434B}" type="datetime1">
              <a:rPr lang="en-GB" smtClean="0"/>
              <a:t>15/12/2017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81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504F-117C-44F3-A441-20B8B1D5CEE0}" type="datetime1">
              <a:rPr lang="en-GB" smtClean="0"/>
              <a:t>15/12/2017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5DD88-49FC-431C-8A90-D21DF09181AD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5079" y="36246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8FC98-78FB-421B-BE62-B7D37D0EA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280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9567E-89D2-4055-A32C-705E97E26273}" type="datetime1">
              <a:rPr lang="en-GB" smtClean="0"/>
              <a:t>15/12/2017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78942-B1D7-45A6-8B7A-B98563AA36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12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pubs.acs.org/doi/abs/10.1021/ja028603t?journalCode=jacsat&amp;quickLinkVolume=124&amp;quickLinkPage=14848&amp;selectedTab=citation&amp;volume=124" TargetMode="External"/><Relationship Id="rId13" Type="http://schemas.openxmlformats.org/officeDocument/2006/relationships/hyperlink" Target="https://doi.org/10.1016/0040-4039(91)80434-8" TargetMode="External"/><Relationship Id="rId18" Type="http://schemas.openxmlformats.org/officeDocument/2006/relationships/hyperlink" Target="http://www.sciencedirect.com/science/article/pii/S0022328X06005882" TargetMode="External"/><Relationship Id="rId3" Type="http://schemas.openxmlformats.org/officeDocument/2006/relationships/hyperlink" Target="http://pubs.acs.org/doi/abs/10.1021/jo011157s?journalCode=joceah&amp;quickLinkVolume=67&amp;quickLinkPage=4200&amp;selectedTab=citation&amp;volume=67" TargetMode="External"/><Relationship Id="rId21" Type="http://schemas.openxmlformats.org/officeDocument/2006/relationships/hyperlink" Target="http://www.sciencedirect.com/science/article/pii/S0040403986800624" TargetMode="External"/><Relationship Id="rId7" Type="http://schemas.openxmlformats.org/officeDocument/2006/relationships/hyperlink" Target="http://pubs.acs.org/doi/abs/10.1021/ja910540j" TargetMode="External"/><Relationship Id="rId12" Type="http://schemas.openxmlformats.org/officeDocument/2006/relationships/hyperlink" Target="http://pubs.acs.org/doi/abs/10.1021/ol070011y?journalCode=orlef7&amp;quickLinkVolume=9&amp;quickLinkPage=891&amp;selectedTab=citation&amp;volume=9" TargetMode="External"/><Relationship Id="rId17" Type="http://schemas.openxmlformats.org/officeDocument/2006/relationships/hyperlink" Target="http://pubs.acs.org/doi/abs/10.1021/ja00102a062?journalCode=jacsat&amp;quickLinkVolume=116&amp;quickLinkPage=10801&amp;selectedTab=citation&amp;volume=116" TargetMode="External"/><Relationship Id="rId2" Type="http://schemas.openxmlformats.org/officeDocument/2006/relationships/hyperlink" Target="http://www.sciencedirect.com/science/article/pii/S0040403997100806" TargetMode="External"/><Relationship Id="rId16" Type="http://schemas.openxmlformats.org/officeDocument/2006/relationships/hyperlink" Target="http://onlinelibrary.wiley.com/doi/10.1002/chem.201003727/abstract;jsessionid=6568C2BC43707BC35BDF840340EF047B.f04t01" TargetMode="External"/><Relationship Id="rId20" Type="http://schemas.openxmlformats.org/officeDocument/2006/relationships/hyperlink" Target="http://pubs.acs.org/doi/abs/10.1021/ol051065f?journalCode=orlef7&amp;quickLinkVolume=7&amp;quickLinkPage=4553&amp;selectedTab=citation&amp;volume=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ciencedirect.com/science/article/pii/S0040402016303544" TargetMode="External"/><Relationship Id="rId11" Type="http://schemas.openxmlformats.org/officeDocument/2006/relationships/hyperlink" Target="http://pubs.acs.org/doi/abs/10.1021/jo702681e?journalCode=joceah&amp;quickLinkVolume=73&amp;quickLinkPage=2803&amp;selectedTab=citation&amp;volume=73" TargetMode="External"/><Relationship Id="rId5" Type="http://schemas.openxmlformats.org/officeDocument/2006/relationships/hyperlink" Target="http://pubs.acs.org/doi/abs/10.1021/ol200235j?journalCode=orlef7&amp;quickLinkVolume=13&amp;quickLinkPage=1540&amp;selectedTab=citation&amp;volume=13" TargetMode="External"/><Relationship Id="rId15" Type="http://schemas.openxmlformats.org/officeDocument/2006/relationships/hyperlink" Target="http://www.sciencedirect.com/science/article/pii/S0960894X14005605" TargetMode="External"/><Relationship Id="rId23" Type="http://schemas.openxmlformats.org/officeDocument/2006/relationships/hyperlink" Target="http://www.sciencedirect.com/science/article/pii/S0040403911016790" TargetMode="External"/><Relationship Id="rId10" Type="http://schemas.openxmlformats.org/officeDocument/2006/relationships/hyperlink" Target="http://pubs.acs.org/doi/abs/10.1021/cr00098a009?journalCode=chreay&amp;quickLinkVolume=89&amp;quickLinkPage=1841&amp;selectedTab=citation&amp;volume=89" TargetMode="External"/><Relationship Id="rId19" Type="http://schemas.openxmlformats.org/officeDocument/2006/relationships/hyperlink" Target="http://onlinelibrary.wiley.com/doi/10.1002/anie.200462207/abstract;jsessionid=58487D753E946E3E2C8F5A8BDB6B934D.f03t04" TargetMode="External"/><Relationship Id="rId4" Type="http://schemas.openxmlformats.org/officeDocument/2006/relationships/hyperlink" Target="http://pubs.acs.org/doi/abs/10.1021/ja029095q?journalCode=jacsat&amp;quickLinkVolume=125&amp;quickLinkPage=1192&amp;selectedTab=citation&amp;volume=125" TargetMode="External"/><Relationship Id="rId9" Type="http://schemas.openxmlformats.org/officeDocument/2006/relationships/hyperlink" Target="http://pubs.acs.org/doi/abs/10.1021/ol8000987?journalCode=orlef7&amp;quickLinkVolume=10&amp;quickLinkPage=1187&amp;selectedTab=citation&amp;volume=10" TargetMode="External"/><Relationship Id="rId14" Type="http://schemas.openxmlformats.org/officeDocument/2006/relationships/hyperlink" Target="http://pubs.acs.org/doi/10.1021/ja302329f" TargetMode="External"/><Relationship Id="rId22" Type="http://schemas.openxmlformats.org/officeDocument/2006/relationships/hyperlink" Target="http://pubs.acs.org/doi/10.1021/jacs.6b0572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10.bin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7.png"/><Relationship Id="rId4" Type="http://schemas.openxmlformats.org/officeDocument/2006/relationships/image" Target="../media/image14.emf"/><Relationship Id="rId9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8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23" y="2159419"/>
            <a:ext cx="3146732" cy="299447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94018" y="2556164"/>
            <a:ext cx="486294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latin typeface="Frutiger Next Pro" panose="020B0503040204020203" pitchFamily="34" charset="0"/>
              </a:rPr>
              <a:t>Mannich</a:t>
            </a:r>
            <a:r>
              <a:rPr lang="en-GB" sz="2800" dirty="0" smtClean="0">
                <a:latin typeface="Frutiger Next Pro" panose="020B0503040204020203" pitchFamily="34" charset="0"/>
              </a:rPr>
              <a:t> Black</a:t>
            </a:r>
            <a:endParaRPr lang="en-GB" sz="2800" dirty="0">
              <a:latin typeface="Frutiger Next Pro" panose="020B0503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94018" y="3373647"/>
            <a:ext cx="4862946" cy="92333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Frutiger Next Pro" panose="020B0503040204020203" pitchFamily="34" charset="0"/>
              </a:rPr>
              <a:t>Tomas </a:t>
            </a:r>
            <a:r>
              <a:rPr lang="en-GB" dirty="0" err="1" smtClean="0">
                <a:latin typeface="Frutiger Next Pro" panose="020B0503040204020203" pitchFamily="34" charset="0"/>
              </a:rPr>
              <a:t>Baikstis</a:t>
            </a:r>
            <a:r>
              <a:rPr lang="en-GB" dirty="0" smtClean="0">
                <a:latin typeface="Frutiger Next Pro" panose="020B0503040204020203" pitchFamily="34" charset="0"/>
              </a:rPr>
              <a:t>, Emma Blackham, Matthew </a:t>
            </a:r>
            <a:r>
              <a:rPr lang="en-GB" dirty="0" err="1" smtClean="0">
                <a:latin typeface="Frutiger Next Pro" panose="020B0503040204020203" pitchFamily="34" charset="0"/>
              </a:rPr>
              <a:t>Crittall</a:t>
            </a:r>
            <a:r>
              <a:rPr lang="en-GB" dirty="0" smtClean="0">
                <a:latin typeface="Frutiger Next Pro" panose="020B0503040204020203" pitchFamily="34" charset="0"/>
              </a:rPr>
              <a:t>, </a:t>
            </a:r>
            <a:r>
              <a:rPr lang="en-GB" dirty="0" err="1" smtClean="0">
                <a:latin typeface="Frutiger Next Pro" panose="020B0503040204020203" pitchFamily="34" charset="0"/>
              </a:rPr>
              <a:t>Ruggero</a:t>
            </a:r>
            <a:r>
              <a:rPr lang="en-GB" dirty="0" smtClean="0">
                <a:latin typeface="Frutiger Next Pro" panose="020B0503040204020203" pitchFamily="34" charset="0"/>
              </a:rPr>
              <a:t> </a:t>
            </a:r>
            <a:r>
              <a:rPr lang="en-GB" dirty="0" err="1" smtClean="0">
                <a:latin typeface="Frutiger Next Pro" panose="020B0503040204020203" pitchFamily="34" charset="0"/>
              </a:rPr>
              <a:t>Dondi</a:t>
            </a:r>
            <a:r>
              <a:rPr lang="en-GB" dirty="0" smtClean="0">
                <a:latin typeface="Frutiger Next Pro" panose="020B0503040204020203" pitchFamily="34" charset="0"/>
              </a:rPr>
              <a:t>, Pauline </a:t>
            </a:r>
            <a:r>
              <a:rPr lang="en-GB" dirty="0" err="1" smtClean="0">
                <a:latin typeface="Frutiger Next Pro" panose="020B0503040204020203" pitchFamily="34" charset="0"/>
              </a:rPr>
              <a:t>Drouhin</a:t>
            </a:r>
            <a:r>
              <a:rPr lang="en-GB" dirty="0" smtClean="0">
                <a:latin typeface="Frutiger Next Pro" panose="020B0503040204020203" pitchFamily="34" charset="0"/>
              </a:rPr>
              <a:t>, Morgan </a:t>
            </a:r>
            <a:r>
              <a:rPr lang="en-GB" dirty="0" err="1" smtClean="0">
                <a:latin typeface="Frutiger Next Pro" panose="020B0503040204020203" pitchFamily="34" charset="0"/>
              </a:rPr>
              <a:t>Jouanneau</a:t>
            </a:r>
            <a:r>
              <a:rPr lang="en-GB" dirty="0" smtClean="0">
                <a:latin typeface="Frutiger Next Pro" panose="020B0503040204020203" pitchFamily="34" charset="0"/>
              </a:rPr>
              <a:t>, James </a:t>
            </a:r>
            <a:r>
              <a:rPr lang="en-GB" dirty="0" err="1" smtClean="0">
                <a:latin typeface="Frutiger Next Pro" panose="020B0503040204020203" pitchFamily="34" charset="0"/>
              </a:rPr>
              <a:t>Paliga</a:t>
            </a:r>
            <a:r>
              <a:rPr lang="en-GB" dirty="0" smtClean="0">
                <a:latin typeface="Frutiger Next Pro" panose="020B0503040204020203" pitchFamily="34" charset="0"/>
              </a:rPr>
              <a:t>  </a:t>
            </a:r>
            <a:endParaRPr lang="en-GB" dirty="0">
              <a:latin typeface="Frutiger Next Pro" panose="020B05030402040202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328" y="257773"/>
            <a:ext cx="6419644" cy="2298391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491" y="4680947"/>
            <a:ext cx="3060000" cy="849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174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659" y="135661"/>
            <a:ext cx="7886700" cy="590838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Frutiger Next Pro" panose="020B0503040204020203" pitchFamily="34" charset="0"/>
              </a:rPr>
              <a:t>References</a:t>
            </a:r>
            <a:endParaRPr lang="en-GB" sz="3600" dirty="0">
              <a:latin typeface="Frutiger Next Pro" panose="020B0503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4156" y="6038579"/>
            <a:ext cx="24886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5</a:t>
            </a:r>
            <a:r>
              <a:rPr lang="en-GB" sz="1400" baseline="300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th </a:t>
            </a:r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National Retrosynthesis Competition - First Round Entry</a:t>
            </a:r>
            <a:endParaRPr lang="en-GB" sz="1400" dirty="0">
              <a:solidFill>
                <a:schemeClr val="bg1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10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38124" y="617959"/>
            <a:ext cx="8562976" cy="5532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nn-NO" sz="1050" dirty="0" smtClean="0"/>
              <a:t>For the synthesis of furan </a:t>
            </a:r>
            <a:r>
              <a:rPr lang="nn-NO" sz="1050" b="1" dirty="0" smtClean="0"/>
              <a:t>1</a:t>
            </a:r>
            <a:r>
              <a:rPr lang="nn-NO" sz="1050" dirty="0" smtClean="0"/>
              <a:t>, see: a) S. F. Martin and S. K. Bur, </a:t>
            </a:r>
            <a:r>
              <a:rPr lang="nn-NO" sz="1050" i="1" dirty="0" smtClean="0"/>
              <a:t>Tetrahedron Lett.</a:t>
            </a:r>
            <a:r>
              <a:rPr lang="nn-NO" sz="1050" dirty="0" smtClean="0"/>
              <a:t>, 1997, </a:t>
            </a:r>
            <a:r>
              <a:rPr lang="nn-NO" sz="1050" b="1" dirty="0" smtClean="0"/>
              <a:t>38</a:t>
            </a:r>
            <a:r>
              <a:rPr lang="nn-NO" sz="1050" dirty="0" smtClean="0"/>
              <a:t>, 7641-7644 [</a:t>
            </a:r>
            <a:r>
              <a:rPr lang="nn-NO" sz="1050" dirty="0" smtClean="0">
                <a:hlinkClick r:id="rId2"/>
              </a:rPr>
              <a:t>10.1016/</a:t>
            </a:r>
            <a:r>
              <a:rPr lang="en-GB" sz="1050" dirty="0" smtClean="0">
                <a:hlinkClick r:id="rId2"/>
              </a:rPr>
              <a:t>S0040-4039(97)10080-6</a:t>
            </a:r>
            <a:r>
              <a:rPr lang="nn-NO" sz="1050" dirty="0" smtClean="0"/>
              <a:t>]; b) S. Naito, M. Escobar, P. R. Kym, S. Liras, S. F. Martin, </a:t>
            </a:r>
            <a:r>
              <a:rPr lang="nn-NO" sz="1050" i="1" dirty="0" smtClean="0"/>
              <a:t>J. Org. Chem.</a:t>
            </a:r>
            <a:r>
              <a:rPr lang="nn-NO" sz="1050" dirty="0" smtClean="0"/>
              <a:t>, 2002, </a:t>
            </a:r>
            <a:r>
              <a:rPr lang="nn-NO" sz="1050" b="1" dirty="0" smtClean="0"/>
              <a:t>67</a:t>
            </a:r>
            <a:r>
              <a:rPr lang="nn-NO" sz="1050" dirty="0" smtClean="0"/>
              <a:t>, 4200-4208 [</a:t>
            </a:r>
            <a:r>
              <a:rPr lang="en-GB" sz="1050" dirty="0" smtClean="0">
                <a:hlinkClick r:id="rId3"/>
              </a:rPr>
              <a:t>10.1021/jo011157s</a:t>
            </a:r>
            <a:r>
              <a:rPr lang="en-GB" sz="1050" dirty="0" smtClean="0"/>
              <a:t>].</a:t>
            </a:r>
            <a:endParaRPr lang="nn-NO" sz="1050" dirty="0" smtClean="0"/>
          </a:p>
          <a:p>
            <a:pPr marL="342900" indent="-342900" algn="just">
              <a:buAutoNum type="arabicPeriod"/>
            </a:pPr>
            <a:r>
              <a:rPr lang="nn-NO" sz="1050" dirty="0" smtClean="0"/>
              <a:t>For MacMillan’s organocatalytic 1,4-addition, see: a) S</a:t>
            </a:r>
            <a:r>
              <a:rPr lang="nn-NO" sz="1050" dirty="0"/>
              <a:t>. P</a:t>
            </a:r>
            <a:r>
              <a:rPr lang="nn-NO" sz="1050" dirty="0" smtClean="0"/>
              <a:t>. Brown, N. C. Goodwin and D. W. C. </a:t>
            </a:r>
            <a:r>
              <a:rPr lang="nn-NO" sz="1050" dirty="0"/>
              <a:t>MacMillan, </a:t>
            </a:r>
            <a:r>
              <a:rPr lang="nn-NO" sz="1050" i="1" dirty="0" smtClean="0"/>
              <a:t>J</a:t>
            </a:r>
            <a:r>
              <a:rPr lang="nn-NO" sz="1050" i="1" dirty="0"/>
              <a:t>. Am. Chem. Soc</a:t>
            </a:r>
            <a:r>
              <a:rPr lang="nn-NO" sz="1050" i="1" dirty="0" smtClean="0"/>
              <a:t>., </a:t>
            </a:r>
            <a:r>
              <a:rPr lang="nn-NO" sz="1050" dirty="0"/>
              <a:t>2003, </a:t>
            </a:r>
            <a:r>
              <a:rPr lang="nn-NO" sz="1050" b="1" dirty="0"/>
              <a:t>125</a:t>
            </a:r>
            <a:r>
              <a:rPr lang="nn-NO" sz="1050" dirty="0"/>
              <a:t>, </a:t>
            </a:r>
            <a:r>
              <a:rPr lang="nn-NO" sz="1050" dirty="0" smtClean="0"/>
              <a:t>1192-1194 [</a:t>
            </a:r>
            <a:r>
              <a:rPr lang="en-GB" sz="1050" dirty="0" smtClean="0">
                <a:hlinkClick r:id="rId4"/>
              </a:rPr>
              <a:t>10.1021/ja029095q</a:t>
            </a:r>
            <a:r>
              <a:rPr lang="en-GB" sz="1050" dirty="0" smtClean="0"/>
              <a:t>]</a:t>
            </a:r>
            <a:r>
              <a:rPr lang="nn-NO" sz="1050" dirty="0" smtClean="0"/>
              <a:t>.</a:t>
            </a:r>
          </a:p>
          <a:p>
            <a:pPr marL="342900" indent="-342900" algn="just">
              <a:buAutoNum type="arabicPeriod"/>
            </a:pPr>
            <a:r>
              <a:rPr lang="nn-NO" sz="1050" dirty="0" smtClean="0"/>
              <a:t>For example of </a:t>
            </a:r>
            <a:r>
              <a:rPr lang="fr-FR" sz="1050" dirty="0" smtClean="0"/>
              <a:t>1,4-addition </a:t>
            </a:r>
            <a:r>
              <a:rPr lang="fr-FR" sz="1050" dirty="0" err="1" smtClean="0"/>
              <a:t>into</a:t>
            </a:r>
            <a:r>
              <a:rPr lang="fr-FR" sz="1050" dirty="0"/>
              <a:t> </a:t>
            </a:r>
            <a:r>
              <a:rPr lang="fr-FR" sz="1050" dirty="0" smtClean="0"/>
              <a:t>2,4-dienal, </a:t>
            </a:r>
            <a:r>
              <a:rPr lang="fr-FR" sz="1050" dirty="0" err="1" smtClean="0"/>
              <a:t>see</a:t>
            </a:r>
            <a:r>
              <a:rPr lang="fr-FR" sz="1050" dirty="0" smtClean="0"/>
              <a:t>: a) A. </a:t>
            </a:r>
            <a:r>
              <a:rPr lang="fr-FR" sz="1050" dirty="0" err="1" smtClean="0"/>
              <a:t>Quintard</a:t>
            </a:r>
            <a:r>
              <a:rPr lang="fr-FR" sz="1050" dirty="0"/>
              <a:t>, </a:t>
            </a:r>
            <a:r>
              <a:rPr lang="fr-FR" sz="1050" dirty="0" smtClean="0"/>
              <a:t>A. Lefranc and A. </a:t>
            </a:r>
            <a:r>
              <a:rPr lang="fr-FR" sz="1050" dirty="0" err="1"/>
              <a:t>Alexakis</a:t>
            </a:r>
            <a:r>
              <a:rPr lang="fr-FR" sz="1050" dirty="0" smtClean="0"/>
              <a:t>, </a:t>
            </a:r>
            <a:r>
              <a:rPr lang="fr-FR" sz="1050" i="1" dirty="0" err="1"/>
              <a:t>Org</a:t>
            </a:r>
            <a:r>
              <a:rPr lang="fr-FR" sz="1050" i="1" dirty="0"/>
              <a:t>. </a:t>
            </a:r>
            <a:r>
              <a:rPr lang="fr-FR" sz="1050" i="1" dirty="0" err="1"/>
              <a:t>Lett</a:t>
            </a:r>
            <a:r>
              <a:rPr lang="fr-FR" sz="1050" i="1" dirty="0" smtClean="0"/>
              <a:t>.,</a:t>
            </a:r>
            <a:r>
              <a:rPr lang="fr-FR" sz="1050" dirty="0" smtClean="0"/>
              <a:t> </a:t>
            </a:r>
            <a:r>
              <a:rPr lang="fr-FR" sz="1050" dirty="0"/>
              <a:t>2011, </a:t>
            </a:r>
            <a:r>
              <a:rPr lang="fr-FR" sz="1050" b="1" dirty="0"/>
              <a:t>13</a:t>
            </a:r>
            <a:r>
              <a:rPr lang="fr-FR" sz="1050" dirty="0"/>
              <a:t>, </a:t>
            </a:r>
            <a:r>
              <a:rPr lang="fr-FR" sz="1050" dirty="0" smtClean="0"/>
              <a:t>1540-1543 [</a:t>
            </a:r>
            <a:r>
              <a:rPr lang="en-GB" sz="1050" dirty="0" smtClean="0">
                <a:hlinkClick r:id="rId5"/>
              </a:rPr>
              <a:t>10.1021/ol200235j</a:t>
            </a:r>
            <a:r>
              <a:rPr lang="en-GB" sz="1050" dirty="0" smtClean="0"/>
              <a:t>]</a:t>
            </a:r>
            <a:r>
              <a:rPr lang="fr-FR" sz="1050" dirty="0"/>
              <a:t>;</a:t>
            </a:r>
            <a:r>
              <a:rPr lang="nn-NO" sz="1050" dirty="0" smtClean="0"/>
              <a:t> </a:t>
            </a:r>
            <a:r>
              <a:rPr lang="nn-NO" sz="1050" dirty="0"/>
              <a:t>b) J. Alonso-Fernández, C. Benaiges, E. Casas, R. Alibés, P. Bayón, F. Busqué, Á. Álvarez-Larena and M. Figueredo, </a:t>
            </a:r>
            <a:r>
              <a:rPr lang="nn-NO" sz="1050" i="1" dirty="0"/>
              <a:t>Tetrahedron</a:t>
            </a:r>
            <a:r>
              <a:rPr lang="nn-NO" sz="1050" dirty="0"/>
              <a:t>, 2016, </a:t>
            </a:r>
            <a:r>
              <a:rPr lang="nn-NO" sz="1050" b="1" dirty="0"/>
              <a:t>72</a:t>
            </a:r>
            <a:r>
              <a:rPr lang="nn-NO" sz="1050" dirty="0"/>
              <a:t>, 3500-3524 [</a:t>
            </a:r>
            <a:r>
              <a:rPr lang="nn-NO" sz="1050" dirty="0">
                <a:hlinkClick r:id="rId6"/>
              </a:rPr>
              <a:t>10.1016/j.tet.2016.04.077</a:t>
            </a:r>
            <a:r>
              <a:rPr lang="nn-NO" sz="1050" dirty="0" smtClean="0"/>
              <a:t>].</a:t>
            </a:r>
            <a:endParaRPr lang="fr-FR" sz="1050" dirty="0" smtClean="0"/>
          </a:p>
          <a:p>
            <a:pPr marL="342900" indent="-342900" algn="just">
              <a:buFontTx/>
              <a:buAutoNum type="arabicPeriod"/>
            </a:pPr>
            <a:r>
              <a:rPr lang="nn-NO" sz="1050" dirty="0" smtClean="0"/>
              <a:t>For oxidation of aldehyde </a:t>
            </a:r>
            <a:r>
              <a:rPr lang="nn-NO" sz="1050" b="1" dirty="0" smtClean="0"/>
              <a:t>3</a:t>
            </a:r>
            <a:r>
              <a:rPr lang="nn-NO" sz="1050" dirty="0" smtClean="0"/>
              <a:t> to ester </a:t>
            </a:r>
            <a:r>
              <a:rPr lang="nn-NO" sz="1050" b="1" dirty="0" smtClean="0"/>
              <a:t>5</a:t>
            </a:r>
            <a:r>
              <a:rPr lang="nn-NO" sz="1050" dirty="0" smtClean="0"/>
              <a:t>, see: </a:t>
            </a:r>
            <a:r>
              <a:rPr lang="sv-SE" sz="1050" dirty="0" smtClean="0"/>
              <a:t>S</a:t>
            </a:r>
            <a:r>
              <a:rPr lang="sv-SE" sz="1050" dirty="0"/>
              <a:t>. De Sarkar, S. Grimme, </a:t>
            </a:r>
            <a:r>
              <a:rPr lang="sv-SE" sz="1050" dirty="0" smtClean="0"/>
              <a:t>and A</a:t>
            </a:r>
            <a:r>
              <a:rPr lang="sv-SE" sz="1050" dirty="0"/>
              <a:t>. Studer</a:t>
            </a:r>
            <a:r>
              <a:rPr lang="sv-SE" sz="1050" dirty="0" smtClean="0"/>
              <a:t>, </a:t>
            </a:r>
            <a:r>
              <a:rPr lang="sv-SE" sz="1050" dirty="0"/>
              <a:t> </a:t>
            </a:r>
            <a:r>
              <a:rPr lang="sv-SE" sz="1050" i="1" dirty="0"/>
              <a:t>J. Am. Chem. Soc.</a:t>
            </a:r>
            <a:r>
              <a:rPr lang="sv-SE" sz="1050" dirty="0"/>
              <a:t>, 2010, </a:t>
            </a:r>
            <a:r>
              <a:rPr lang="sv-SE" sz="1050" b="1" dirty="0"/>
              <a:t>132</a:t>
            </a:r>
            <a:r>
              <a:rPr lang="sv-SE" sz="1050" dirty="0"/>
              <a:t>, </a:t>
            </a:r>
            <a:r>
              <a:rPr lang="sv-SE" sz="1050" dirty="0" smtClean="0"/>
              <a:t>1190-1191 [</a:t>
            </a:r>
            <a:r>
              <a:rPr lang="en-GB" sz="1050" dirty="0" smtClean="0">
                <a:hlinkClick r:id="rId7"/>
              </a:rPr>
              <a:t>10.1021/ja910540j</a:t>
            </a:r>
            <a:r>
              <a:rPr lang="en-GB" sz="1050" dirty="0" smtClean="0"/>
              <a:t>]</a:t>
            </a:r>
            <a:endParaRPr lang="nn-NO" sz="1050" dirty="0" smtClean="0"/>
          </a:p>
          <a:p>
            <a:pPr marL="342900" indent="-342900" algn="just">
              <a:buFontTx/>
              <a:buAutoNum type="arabicPeriod"/>
            </a:pPr>
            <a:r>
              <a:rPr lang="en-GB" sz="1050" dirty="0" smtClean="0"/>
              <a:t>For methylation reaction example, see: P. </a:t>
            </a:r>
            <a:r>
              <a:rPr lang="en-GB" sz="1050" dirty="0" err="1" smtClean="0"/>
              <a:t>Wipf</a:t>
            </a:r>
            <a:r>
              <a:rPr lang="en-GB" sz="1050" dirty="0" smtClean="0"/>
              <a:t>, S. R. Rector and H. Takahashi, </a:t>
            </a:r>
            <a:r>
              <a:rPr lang="en-GB" sz="1050" i="1" dirty="0" smtClean="0">
                <a:solidFill>
                  <a:prstClr val="black"/>
                </a:solidFill>
              </a:rPr>
              <a:t>J</a:t>
            </a:r>
            <a:r>
              <a:rPr lang="en-GB" sz="1050" i="1" dirty="0">
                <a:solidFill>
                  <a:prstClr val="black"/>
                </a:solidFill>
              </a:rPr>
              <a:t>. Am. Chem. Soc</a:t>
            </a:r>
            <a:r>
              <a:rPr lang="en-GB" sz="1050" i="1" dirty="0" smtClean="0">
                <a:solidFill>
                  <a:prstClr val="black"/>
                </a:solidFill>
              </a:rPr>
              <a:t>.</a:t>
            </a:r>
            <a:r>
              <a:rPr lang="en-GB" sz="1050" dirty="0" smtClean="0">
                <a:solidFill>
                  <a:prstClr val="black"/>
                </a:solidFill>
              </a:rPr>
              <a:t>, 2002, </a:t>
            </a:r>
            <a:r>
              <a:rPr lang="en-GB" sz="1050" b="1" dirty="0" smtClean="0">
                <a:solidFill>
                  <a:prstClr val="black"/>
                </a:solidFill>
              </a:rPr>
              <a:t>124</a:t>
            </a:r>
            <a:r>
              <a:rPr lang="en-GB" sz="1050" dirty="0">
                <a:solidFill>
                  <a:prstClr val="black"/>
                </a:solidFill>
              </a:rPr>
              <a:t>, </a:t>
            </a:r>
            <a:r>
              <a:rPr lang="en-GB" sz="1050" dirty="0" smtClean="0">
                <a:solidFill>
                  <a:prstClr val="black"/>
                </a:solidFill>
              </a:rPr>
              <a:t>14848-14849 [</a:t>
            </a:r>
            <a:r>
              <a:rPr lang="en-GB" sz="1050" dirty="0" smtClean="0">
                <a:hlinkClick r:id="rId8"/>
              </a:rPr>
              <a:t>10.1021/ja028603t</a:t>
            </a:r>
            <a:r>
              <a:rPr lang="en-GB" sz="1050" dirty="0" smtClean="0"/>
              <a:t>].</a:t>
            </a:r>
          </a:p>
          <a:p>
            <a:pPr marL="342900" indent="-342900" algn="just">
              <a:buFontTx/>
              <a:buAutoNum type="arabicPeriod"/>
            </a:pPr>
            <a:r>
              <a:rPr lang="en-GB" sz="1050" dirty="0" smtClean="0"/>
              <a:t>For </a:t>
            </a:r>
            <a:r>
              <a:rPr lang="en-GB" sz="1050" dirty="0" err="1" smtClean="0"/>
              <a:t>iodomethylation</a:t>
            </a:r>
            <a:r>
              <a:rPr lang="en-GB" sz="1050" dirty="0" smtClean="0"/>
              <a:t> reaction example, see: C. </a:t>
            </a:r>
            <a:r>
              <a:rPr lang="en-GB" sz="1050" dirty="0"/>
              <a:t>B. </a:t>
            </a:r>
            <a:r>
              <a:rPr lang="en-GB" sz="1050" dirty="0" err="1"/>
              <a:t>Rauhut</a:t>
            </a:r>
            <a:r>
              <a:rPr lang="en-GB" sz="1050" dirty="0"/>
              <a:t>, </a:t>
            </a:r>
            <a:r>
              <a:rPr lang="en-GB" sz="1050" dirty="0" smtClean="0"/>
              <a:t>V. A. </a:t>
            </a:r>
            <a:r>
              <a:rPr lang="en-GB" sz="1050" dirty="0"/>
              <a:t>Vu, </a:t>
            </a:r>
            <a:r>
              <a:rPr lang="en-GB" sz="1050" dirty="0" smtClean="0"/>
              <a:t>F. </a:t>
            </a:r>
            <a:r>
              <a:rPr lang="en-GB" sz="1050" dirty="0"/>
              <a:t>F. </a:t>
            </a:r>
            <a:r>
              <a:rPr lang="en-GB" sz="1050" dirty="0" smtClean="0"/>
              <a:t>Fleming and</a:t>
            </a:r>
            <a:r>
              <a:rPr lang="en-GB" sz="1050" dirty="0"/>
              <a:t> </a:t>
            </a:r>
            <a:r>
              <a:rPr lang="en-GB" sz="1050" dirty="0" smtClean="0"/>
              <a:t>P. </a:t>
            </a:r>
            <a:r>
              <a:rPr lang="en-GB" sz="1050" dirty="0" err="1" smtClean="0"/>
              <a:t>Knochel</a:t>
            </a:r>
            <a:r>
              <a:rPr lang="en-GB" sz="1050" dirty="0" smtClean="0"/>
              <a:t>, </a:t>
            </a:r>
            <a:r>
              <a:rPr lang="en-GB" sz="1050" i="1" dirty="0" smtClean="0"/>
              <a:t>Org. Lett.,</a:t>
            </a:r>
            <a:r>
              <a:rPr lang="en-GB" sz="1050" dirty="0"/>
              <a:t> </a:t>
            </a:r>
            <a:r>
              <a:rPr lang="en-GB" sz="1050" dirty="0" smtClean="0"/>
              <a:t>2008,</a:t>
            </a:r>
            <a:r>
              <a:rPr lang="en-GB" sz="1050" dirty="0"/>
              <a:t> </a:t>
            </a:r>
            <a:r>
              <a:rPr lang="en-GB" sz="1050" b="1" dirty="0" smtClean="0"/>
              <a:t>10</a:t>
            </a:r>
            <a:r>
              <a:rPr lang="en-GB" sz="1050" dirty="0" smtClean="0"/>
              <a:t>, 1187-1189 [</a:t>
            </a:r>
            <a:r>
              <a:rPr lang="en-GB" sz="1050" dirty="0" smtClean="0">
                <a:hlinkClick r:id="rId9"/>
              </a:rPr>
              <a:t>10.1021/ol8000987</a:t>
            </a:r>
            <a:r>
              <a:rPr lang="en-GB" sz="1050" dirty="0" smtClean="0"/>
              <a:t>].</a:t>
            </a:r>
          </a:p>
          <a:p>
            <a:pPr marL="342900" indent="-342900" algn="just">
              <a:buFontTx/>
              <a:buAutoNum type="arabicPeriod"/>
            </a:pPr>
            <a:r>
              <a:rPr lang="en-GB" sz="1050" dirty="0" smtClean="0"/>
              <a:t>For insight into </a:t>
            </a:r>
            <a:r>
              <a:rPr lang="en-GB" sz="1050" dirty="0" err="1" smtClean="0"/>
              <a:t>diastereocontrol</a:t>
            </a:r>
            <a:r>
              <a:rPr lang="en-GB" sz="1050" dirty="0" smtClean="0"/>
              <a:t> from 1,3-allylic strain, see: a) R. W. Hoffmann, </a:t>
            </a:r>
            <a:r>
              <a:rPr lang="en-GB" sz="1050" i="1" dirty="0" smtClean="0"/>
              <a:t>Chem. Rev.</a:t>
            </a:r>
            <a:r>
              <a:rPr lang="en-GB" sz="1050" dirty="0" smtClean="0"/>
              <a:t>, 1989, </a:t>
            </a:r>
            <a:r>
              <a:rPr lang="en-GB" sz="1050" b="1" dirty="0" smtClean="0"/>
              <a:t>89</a:t>
            </a:r>
            <a:r>
              <a:rPr lang="en-GB" sz="1050" dirty="0" smtClean="0"/>
              <a:t>, 1841-1860 [</a:t>
            </a:r>
            <a:r>
              <a:rPr lang="en-GB" sz="1050" dirty="0" smtClean="0">
                <a:hlinkClick r:id="rId10"/>
              </a:rPr>
              <a:t>10.1021/cr00098a009</a:t>
            </a:r>
            <a:r>
              <a:rPr lang="en-GB" sz="1050" dirty="0" smtClean="0"/>
              <a:t>]; b) F. F. Fleming, W. Liu, S. Ghosh and O. W. Steward, </a:t>
            </a:r>
            <a:r>
              <a:rPr lang="en-GB" sz="1050" i="1" dirty="0" smtClean="0"/>
              <a:t>J. Org. Chem.</a:t>
            </a:r>
            <a:r>
              <a:rPr lang="en-GB" sz="1050" dirty="0" smtClean="0"/>
              <a:t>, 2008, </a:t>
            </a:r>
            <a:r>
              <a:rPr lang="en-GB" sz="1050" b="1" dirty="0" smtClean="0"/>
              <a:t>73</a:t>
            </a:r>
            <a:r>
              <a:rPr lang="en-GB" sz="1050" dirty="0" smtClean="0"/>
              <a:t>, 2803-2810 [</a:t>
            </a:r>
            <a:r>
              <a:rPr lang="en-GB" sz="1050" dirty="0" smtClean="0">
                <a:hlinkClick r:id="rId11"/>
              </a:rPr>
              <a:t>10.1021/jo702681e</a:t>
            </a:r>
            <a:r>
              <a:rPr lang="en-GB" sz="1050" dirty="0" smtClean="0"/>
              <a:t>]; c) A. C. Spivey, L. Shukla and J. F. </a:t>
            </a:r>
            <a:r>
              <a:rPr lang="en-GB" sz="1050" dirty="0" err="1" smtClean="0"/>
              <a:t>Hayler</a:t>
            </a:r>
            <a:r>
              <a:rPr lang="en-GB" sz="1050" dirty="0" smtClean="0"/>
              <a:t>, </a:t>
            </a:r>
            <a:r>
              <a:rPr lang="en-GB" sz="1050" i="1" dirty="0" smtClean="0"/>
              <a:t>Org. Lett.</a:t>
            </a:r>
            <a:r>
              <a:rPr lang="en-GB" sz="1050" dirty="0" smtClean="0"/>
              <a:t>, 2007, </a:t>
            </a:r>
            <a:r>
              <a:rPr lang="en-GB" sz="1050" b="1" dirty="0" smtClean="0"/>
              <a:t>9</a:t>
            </a:r>
            <a:r>
              <a:rPr lang="en-GB" sz="1050" dirty="0" smtClean="0"/>
              <a:t>, 891-894 [</a:t>
            </a:r>
            <a:r>
              <a:rPr lang="en-GB" sz="1050" dirty="0" smtClean="0">
                <a:hlinkClick r:id="rId12"/>
              </a:rPr>
              <a:t>10.1021/ol070011y</a:t>
            </a:r>
            <a:r>
              <a:rPr lang="en-GB" sz="1050" dirty="0" smtClean="0"/>
              <a:t>]. </a:t>
            </a:r>
          </a:p>
          <a:p>
            <a:pPr marL="342900" indent="-342900" algn="just">
              <a:buFontTx/>
              <a:buAutoNum type="arabicPeriod"/>
            </a:pPr>
            <a:r>
              <a:rPr lang="en-GB" sz="1050" dirty="0" smtClean="0"/>
              <a:t>For cyclisation to </a:t>
            </a:r>
            <a:r>
              <a:rPr lang="en-GB" sz="1050" dirty="0" err="1" smtClean="0"/>
              <a:t>cyclopentanone</a:t>
            </a:r>
            <a:r>
              <a:rPr lang="en-GB" sz="1050" dirty="0"/>
              <a:t> </a:t>
            </a:r>
            <a:r>
              <a:rPr lang="en-GB" sz="1050" b="1" dirty="0" smtClean="0"/>
              <a:t>10</a:t>
            </a:r>
            <a:r>
              <a:rPr lang="en-GB" sz="1050" dirty="0" smtClean="0"/>
              <a:t>, see: D. </a:t>
            </a:r>
            <a:r>
              <a:rPr lang="nn-NO" sz="1050" dirty="0" smtClean="0"/>
              <a:t>Kim and Y. K. </a:t>
            </a:r>
            <a:r>
              <a:rPr lang="nn-NO" sz="1050" dirty="0"/>
              <a:t>Lee</a:t>
            </a:r>
            <a:r>
              <a:rPr lang="nn-NO" sz="1050" dirty="0" smtClean="0"/>
              <a:t>, </a:t>
            </a:r>
            <a:r>
              <a:rPr lang="nn-NO" sz="1050" i="1" dirty="0"/>
              <a:t>Tetrahedron Lett</a:t>
            </a:r>
            <a:r>
              <a:rPr lang="nn-NO" sz="1050" i="1" dirty="0" smtClean="0"/>
              <a:t>., </a:t>
            </a:r>
            <a:r>
              <a:rPr lang="nn-NO" sz="1050" dirty="0"/>
              <a:t>1991, </a:t>
            </a:r>
            <a:r>
              <a:rPr lang="nn-NO" sz="1050" b="1" dirty="0"/>
              <a:t>32</a:t>
            </a:r>
            <a:r>
              <a:rPr lang="nn-NO" sz="1050" dirty="0"/>
              <a:t>, </a:t>
            </a:r>
            <a:r>
              <a:rPr lang="nn-NO" sz="1050" dirty="0" smtClean="0"/>
              <a:t>6885-6886 [</a:t>
            </a:r>
            <a:r>
              <a:rPr lang="en-GB" sz="1050" dirty="0" smtClean="0">
                <a:hlinkClick r:id="rId13" tooltip="Persistent link using digital object identifier"/>
              </a:rPr>
              <a:t>10.1016/0040-4039(91)80434-8</a:t>
            </a:r>
            <a:r>
              <a:rPr lang="en-GB" sz="1050" dirty="0" smtClean="0"/>
              <a:t>]</a:t>
            </a:r>
            <a:r>
              <a:rPr lang="nn-NO" sz="1050" dirty="0" smtClean="0"/>
              <a:t>.</a:t>
            </a:r>
            <a:endParaRPr lang="en-GB" sz="1050" dirty="0" smtClean="0"/>
          </a:p>
          <a:p>
            <a:pPr marL="342900" indent="-342900" algn="just">
              <a:buFontTx/>
              <a:buAutoNum type="arabicPeriod"/>
            </a:pPr>
            <a:r>
              <a:rPr lang="en-GB" sz="1050" dirty="0" smtClean="0"/>
              <a:t>For similar examples of </a:t>
            </a:r>
            <a:r>
              <a:rPr lang="en-GB" sz="1050" dirty="0"/>
              <a:t>Grignard addition and propargylic substitution, see</a:t>
            </a:r>
            <a:r>
              <a:rPr lang="en-GB" sz="1050" dirty="0" smtClean="0"/>
              <a:t>: a)</a:t>
            </a:r>
            <a:r>
              <a:rPr lang="en-GB" sz="1050" dirty="0"/>
              <a:t> M. J. </a:t>
            </a:r>
            <a:r>
              <a:rPr lang="en-GB" sz="1050" dirty="0" err="1"/>
              <a:t>Ardolino</a:t>
            </a:r>
            <a:r>
              <a:rPr lang="en-GB" sz="1050" dirty="0"/>
              <a:t> and J. P. </a:t>
            </a:r>
            <a:r>
              <a:rPr lang="en-GB" sz="1050" dirty="0" err="1"/>
              <a:t>Morken</a:t>
            </a:r>
            <a:r>
              <a:rPr lang="en-GB" sz="1050" dirty="0"/>
              <a:t>, </a:t>
            </a:r>
            <a:r>
              <a:rPr lang="en-GB" sz="1050" i="1" dirty="0"/>
              <a:t>J. Am. Chem. Soc.</a:t>
            </a:r>
            <a:r>
              <a:rPr lang="en-GB" sz="1050" dirty="0"/>
              <a:t>, 2012, </a:t>
            </a:r>
            <a:r>
              <a:rPr lang="en-GB" sz="1050" b="1" dirty="0"/>
              <a:t>134</a:t>
            </a:r>
            <a:r>
              <a:rPr lang="en-GB" sz="1050" dirty="0"/>
              <a:t>, </a:t>
            </a:r>
            <a:r>
              <a:rPr lang="en-GB" sz="1050" dirty="0" smtClean="0"/>
              <a:t>8770–8773 [</a:t>
            </a:r>
            <a:r>
              <a:rPr lang="en-GB" sz="1050" dirty="0" smtClean="0">
                <a:hlinkClick r:id="rId14"/>
              </a:rPr>
              <a:t>10.1021/ja302329f</a:t>
            </a:r>
            <a:r>
              <a:rPr lang="en-GB" sz="1050" dirty="0" smtClean="0"/>
              <a:t>]; b) T</a:t>
            </a:r>
            <a:r>
              <a:rPr lang="en-GB" sz="1050" dirty="0"/>
              <a:t>. Johnson and D. Siegel, </a:t>
            </a:r>
            <a:r>
              <a:rPr lang="en-GB" sz="1050" i="1" dirty="0" err="1"/>
              <a:t>Bioorg</a:t>
            </a:r>
            <a:r>
              <a:rPr lang="en-GB" sz="1050" i="1" dirty="0"/>
              <a:t>. Med. Chem. Lett.,</a:t>
            </a:r>
            <a:r>
              <a:rPr lang="en-GB" sz="1050" dirty="0"/>
              <a:t> 2014, </a:t>
            </a:r>
            <a:r>
              <a:rPr lang="en-GB" sz="1050" b="1" dirty="0"/>
              <a:t>24</a:t>
            </a:r>
            <a:r>
              <a:rPr lang="en-GB" sz="1050" dirty="0"/>
              <a:t>, 3512-3515 [</a:t>
            </a:r>
            <a:r>
              <a:rPr lang="en-GB" sz="1050" dirty="0">
                <a:hlinkClick r:id="rId15"/>
              </a:rPr>
              <a:t>10.1016/j.bmcl.2014.05.060</a:t>
            </a:r>
            <a:r>
              <a:rPr lang="en-GB" sz="1050" dirty="0" smtClean="0"/>
              <a:t>]. For mechanism relating to copper-mediated propargylic substitution, see</a:t>
            </a:r>
            <a:r>
              <a:rPr lang="en-GB" sz="1050" dirty="0"/>
              <a:t>:  </a:t>
            </a:r>
            <a:r>
              <a:rPr lang="en-GB" sz="1050" dirty="0" smtClean="0"/>
              <a:t>c) R. J. </a:t>
            </a:r>
            <a:r>
              <a:rPr lang="en-GB" sz="1050" dirty="0" err="1" smtClean="0"/>
              <a:t>Detz</a:t>
            </a:r>
            <a:r>
              <a:rPr lang="en-GB" sz="1050" dirty="0" smtClean="0"/>
              <a:t>, Z. </a:t>
            </a:r>
            <a:r>
              <a:rPr lang="en-GB" sz="1050" dirty="0" err="1" smtClean="0"/>
              <a:t>Abiri</a:t>
            </a:r>
            <a:r>
              <a:rPr lang="en-GB" sz="1050" dirty="0" smtClean="0"/>
              <a:t>, R. le </a:t>
            </a:r>
            <a:r>
              <a:rPr lang="en-GB" sz="1050" dirty="0" err="1" smtClean="0"/>
              <a:t>Griel</a:t>
            </a:r>
            <a:r>
              <a:rPr lang="en-GB" sz="1050" dirty="0" smtClean="0"/>
              <a:t>, H. </a:t>
            </a:r>
            <a:r>
              <a:rPr lang="en-GB" sz="1050" dirty="0" err="1" smtClean="0"/>
              <a:t>Hiemstra</a:t>
            </a:r>
            <a:r>
              <a:rPr lang="en-GB" sz="1050" dirty="0" smtClean="0"/>
              <a:t> and J. H. van </a:t>
            </a:r>
            <a:r>
              <a:rPr lang="en-GB" sz="1050" dirty="0" err="1" smtClean="0"/>
              <a:t>Maarseveen</a:t>
            </a:r>
            <a:r>
              <a:rPr lang="en-GB" sz="1050" dirty="0" smtClean="0"/>
              <a:t>, </a:t>
            </a:r>
            <a:r>
              <a:rPr lang="en-GB" sz="1050" i="1" dirty="0" smtClean="0"/>
              <a:t>Chem</a:t>
            </a:r>
            <a:r>
              <a:rPr lang="en-GB" sz="1050" i="1" dirty="0"/>
              <a:t>. Eur. J</a:t>
            </a:r>
            <a:r>
              <a:rPr lang="en-GB" sz="1050" i="1" dirty="0" smtClean="0"/>
              <a:t>.</a:t>
            </a:r>
            <a:r>
              <a:rPr lang="en-GB" sz="1050" dirty="0" smtClean="0"/>
              <a:t>, </a:t>
            </a:r>
            <a:r>
              <a:rPr lang="en-GB" sz="1050" dirty="0"/>
              <a:t>2011, </a:t>
            </a:r>
            <a:r>
              <a:rPr lang="en-GB" sz="1050" b="1" dirty="0"/>
              <a:t>17</a:t>
            </a:r>
            <a:r>
              <a:rPr lang="en-GB" sz="1050" dirty="0"/>
              <a:t>, </a:t>
            </a:r>
            <a:r>
              <a:rPr lang="en-GB" sz="1050" dirty="0" smtClean="0"/>
              <a:t>5921-5930 [</a:t>
            </a:r>
            <a:r>
              <a:rPr lang="en-GB" sz="1050" dirty="0" smtClean="0">
                <a:hlinkClick r:id="rId16"/>
              </a:rPr>
              <a:t>10.1002/chem.201003727</a:t>
            </a:r>
            <a:r>
              <a:rPr lang="en-GB" sz="1050" dirty="0" smtClean="0"/>
              <a:t>].</a:t>
            </a:r>
            <a:endParaRPr lang="en-GB" sz="1050" dirty="0"/>
          </a:p>
          <a:p>
            <a:pPr marL="342900" indent="-342900" algn="just">
              <a:buFontTx/>
              <a:buAutoNum type="arabicPeriod"/>
            </a:pPr>
            <a:r>
              <a:rPr lang="en-GB" sz="1050" u="sng" dirty="0" smtClean="0"/>
              <a:t>Computational modelling details</a:t>
            </a:r>
            <a:r>
              <a:rPr lang="en-GB" sz="1050" dirty="0"/>
              <a:t>: from Spartan: Restricted </a:t>
            </a:r>
            <a:r>
              <a:rPr lang="en-GB" sz="1050" dirty="0" err="1"/>
              <a:t>Hartree-Fock</a:t>
            </a:r>
            <a:r>
              <a:rPr lang="en-GB" sz="1050" dirty="0"/>
              <a:t> SCF calculation using </a:t>
            </a:r>
            <a:r>
              <a:rPr lang="en-GB" sz="1050" dirty="0" err="1"/>
              <a:t>Pulay</a:t>
            </a:r>
            <a:r>
              <a:rPr lang="en-GB" sz="1050" dirty="0"/>
              <a:t> DIIS + Geometric Direct </a:t>
            </a:r>
            <a:r>
              <a:rPr lang="en-GB" sz="1050" dirty="0" smtClean="0"/>
              <a:t>Minimisation</a:t>
            </a:r>
            <a:r>
              <a:rPr lang="en-GB" sz="1050" dirty="0"/>
              <a:t>, Basic set: 6-31G (D); Number of shells: 116; Number of basic functions: 336; Multiplicity: </a:t>
            </a:r>
            <a:r>
              <a:rPr lang="en-GB" sz="1050" dirty="0" smtClean="0"/>
              <a:t>1.</a:t>
            </a:r>
          </a:p>
          <a:p>
            <a:pPr marL="342900" indent="-342900" algn="just">
              <a:buFontTx/>
              <a:buAutoNum type="arabicPeriod"/>
            </a:pPr>
            <a:r>
              <a:rPr lang="en-GB" sz="1050" dirty="0" smtClean="0"/>
              <a:t>For tandem RCEYM to diene </a:t>
            </a:r>
            <a:r>
              <a:rPr lang="en-GB" sz="1050" b="1" dirty="0" smtClean="0"/>
              <a:t>14</a:t>
            </a:r>
            <a:r>
              <a:rPr lang="en-GB" sz="1050" dirty="0" smtClean="0"/>
              <a:t>, see: a) S.-H. Kim, N. Bowden and R. H. Grubbs, </a:t>
            </a:r>
            <a:r>
              <a:rPr lang="pl-PL" sz="1050" i="1" dirty="0" smtClean="0"/>
              <a:t>J</a:t>
            </a:r>
            <a:r>
              <a:rPr lang="pl-PL" sz="1050" i="1" dirty="0"/>
              <a:t>. Am. Chem. Soc</a:t>
            </a:r>
            <a:r>
              <a:rPr lang="pl-PL" sz="1050" i="1" dirty="0" smtClean="0"/>
              <a:t>.</a:t>
            </a:r>
            <a:r>
              <a:rPr lang="en-GB" sz="1050" dirty="0" smtClean="0"/>
              <a:t>,</a:t>
            </a:r>
            <a:r>
              <a:rPr lang="pl-PL" sz="1050" dirty="0" smtClean="0"/>
              <a:t> </a:t>
            </a:r>
            <a:r>
              <a:rPr lang="pl-PL" sz="1050" dirty="0"/>
              <a:t>1994, </a:t>
            </a:r>
            <a:r>
              <a:rPr lang="pl-PL" sz="1050" b="1" dirty="0"/>
              <a:t>116</a:t>
            </a:r>
            <a:r>
              <a:rPr lang="pl-PL" sz="1050" dirty="0"/>
              <a:t>, </a:t>
            </a:r>
            <a:r>
              <a:rPr lang="pl-PL" sz="1050" dirty="0" smtClean="0"/>
              <a:t>10801</a:t>
            </a:r>
            <a:r>
              <a:rPr lang="en-GB" sz="1050" dirty="0" smtClean="0"/>
              <a:t>-10802 </a:t>
            </a:r>
            <a:r>
              <a:rPr lang="pl-PL" sz="1050" dirty="0" smtClean="0"/>
              <a:t>[</a:t>
            </a:r>
            <a:r>
              <a:rPr lang="pl-PL" sz="1050" dirty="0" smtClean="0">
                <a:hlinkClick r:id="rId17"/>
              </a:rPr>
              <a:t>10.1021/ja00102a062</a:t>
            </a:r>
            <a:r>
              <a:rPr lang="pl-PL" sz="1050" dirty="0" smtClean="0"/>
              <a:t>]</a:t>
            </a:r>
            <a:r>
              <a:rPr lang="en-GB" sz="1050" dirty="0" smtClean="0"/>
              <a:t>;</a:t>
            </a:r>
            <a:r>
              <a:rPr lang="en-GB" sz="1050" dirty="0"/>
              <a:t> </a:t>
            </a:r>
            <a:r>
              <a:rPr lang="en-GB" sz="1050" dirty="0" smtClean="0"/>
              <a:t>For the application of tandem RCEYM in natural product synthesis, see: b) K</a:t>
            </a:r>
            <a:r>
              <a:rPr lang="en-GB" sz="1050" dirty="0"/>
              <a:t>. Shimizu, M. </a:t>
            </a:r>
            <a:r>
              <a:rPr lang="en-GB" sz="1050" dirty="0" err="1"/>
              <a:t>Takimoto</a:t>
            </a:r>
            <a:r>
              <a:rPr lang="en-GB" sz="1050" dirty="0"/>
              <a:t>, Y. Sato and M. Mori, </a:t>
            </a:r>
            <a:r>
              <a:rPr lang="pl-PL" sz="1050" i="1" dirty="0"/>
              <a:t>J. Organomet. Chem.</a:t>
            </a:r>
            <a:r>
              <a:rPr lang="en-GB" sz="1050" dirty="0"/>
              <a:t>,</a:t>
            </a:r>
            <a:r>
              <a:rPr lang="pl-PL" sz="1050" dirty="0"/>
              <a:t> 2006, </a:t>
            </a:r>
            <a:r>
              <a:rPr lang="pl-PL" sz="1050" b="1" dirty="0"/>
              <a:t>691</a:t>
            </a:r>
            <a:r>
              <a:rPr lang="pl-PL" sz="1050" dirty="0"/>
              <a:t>, 5466</a:t>
            </a:r>
            <a:r>
              <a:rPr lang="en-GB" sz="1050" dirty="0"/>
              <a:t>-5475 </a:t>
            </a:r>
            <a:r>
              <a:rPr lang="pl-PL" sz="1050" dirty="0"/>
              <a:t>[</a:t>
            </a:r>
            <a:r>
              <a:rPr lang="pl-PL" sz="1050" dirty="0">
                <a:hlinkClick r:id="rId18"/>
              </a:rPr>
              <a:t>10.1016/j.jorganchem.2006.08.013</a:t>
            </a:r>
            <a:r>
              <a:rPr lang="pl-PL" sz="1050" dirty="0" smtClean="0"/>
              <a:t>]</a:t>
            </a:r>
            <a:r>
              <a:rPr lang="en-GB" sz="1050" dirty="0" smtClean="0"/>
              <a:t>.</a:t>
            </a:r>
          </a:p>
          <a:p>
            <a:pPr marL="342900" indent="-342900" algn="just">
              <a:buFontTx/>
              <a:buAutoNum type="arabicPeriod"/>
            </a:pPr>
            <a:r>
              <a:rPr lang="en-GB" sz="1050" dirty="0" smtClean="0"/>
              <a:t>For selective demethylation of  ester </a:t>
            </a:r>
            <a:r>
              <a:rPr lang="en-GB" sz="1050" b="1" dirty="0" smtClean="0"/>
              <a:t>14</a:t>
            </a:r>
            <a:r>
              <a:rPr lang="en-GB" sz="1050" dirty="0" smtClean="0"/>
              <a:t> to carboxylic acid </a:t>
            </a:r>
            <a:r>
              <a:rPr lang="en-GB" sz="1050" b="1" dirty="0" smtClean="0"/>
              <a:t>15</a:t>
            </a:r>
            <a:r>
              <a:rPr lang="en-GB" sz="1050" dirty="0" smtClean="0"/>
              <a:t>, see: K. C. </a:t>
            </a:r>
            <a:r>
              <a:rPr lang="en-GB" sz="1050" dirty="0" err="1" smtClean="0"/>
              <a:t>Nicolaou</a:t>
            </a:r>
            <a:r>
              <a:rPr lang="en-GB" sz="1050" dirty="0" smtClean="0"/>
              <a:t>, A. A. Estrada, M. Zak, S. H. Lee and B. S. </a:t>
            </a:r>
            <a:r>
              <a:rPr lang="en-GB" sz="1050" dirty="0" err="1" smtClean="0"/>
              <a:t>Safina</a:t>
            </a:r>
            <a:r>
              <a:rPr lang="en-GB" sz="1050" dirty="0" smtClean="0"/>
              <a:t>, </a:t>
            </a:r>
            <a:r>
              <a:rPr lang="en-GB" sz="1050" i="1" dirty="0" err="1" smtClean="0"/>
              <a:t>Angew</a:t>
            </a:r>
            <a:r>
              <a:rPr lang="en-GB" sz="1050" i="1" dirty="0"/>
              <a:t>. Chem. Int. Ed</a:t>
            </a:r>
            <a:r>
              <a:rPr lang="en-GB" sz="1050" i="1" dirty="0" smtClean="0"/>
              <a:t>.</a:t>
            </a:r>
            <a:r>
              <a:rPr lang="en-GB" sz="1050" dirty="0" smtClean="0"/>
              <a:t>, </a:t>
            </a:r>
            <a:r>
              <a:rPr lang="en-GB" sz="1050" dirty="0"/>
              <a:t>2005, </a:t>
            </a:r>
            <a:r>
              <a:rPr lang="en-GB" sz="1050" b="1" dirty="0"/>
              <a:t>44</a:t>
            </a:r>
            <a:r>
              <a:rPr lang="en-GB" sz="1050" dirty="0"/>
              <a:t>, </a:t>
            </a:r>
            <a:r>
              <a:rPr lang="en-GB" sz="1050" dirty="0" smtClean="0"/>
              <a:t>1378-1382 [</a:t>
            </a:r>
            <a:r>
              <a:rPr lang="en-GB" sz="1050" dirty="0" smtClean="0">
                <a:hlinkClick r:id="rId19"/>
              </a:rPr>
              <a:t>10.1002/anie.200462207</a:t>
            </a:r>
            <a:r>
              <a:rPr lang="en-GB" sz="1050" dirty="0" smtClean="0"/>
              <a:t>].</a:t>
            </a:r>
          </a:p>
          <a:p>
            <a:pPr marL="342900" indent="-342900" algn="just">
              <a:buFontTx/>
              <a:buAutoNum type="arabicPeriod"/>
            </a:pPr>
            <a:r>
              <a:rPr lang="en-GB" sz="1050" dirty="0" smtClean="0"/>
              <a:t>For the silver-mediated </a:t>
            </a:r>
            <a:r>
              <a:rPr lang="en-GB" sz="1050" dirty="0" err="1" smtClean="0"/>
              <a:t>lactonisation</a:t>
            </a:r>
            <a:r>
              <a:rPr lang="en-GB" sz="1050" dirty="0" smtClean="0"/>
              <a:t>, see: C.-G. Yang, N. W. Reich, Z. Shi and C. He, </a:t>
            </a:r>
            <a:r>
              <a:rPr lang="pl-PL" sz="1050" i="1" dirty="0" smtClean="0"/>
              <a:t>Org</a:t>
            </a:r>
            <a:r>
              <a:rPr lang="pl-PL" sz="1050" i="1" dirty="0"/>
              <a:t>. Lett</a:t>
            </a:r>
            <a:r>
              <a:rPr lang="pl-PL" sz="1050" i="1" dirty="0" smtClean="0"/>
              <a:t>.</a:t>
            </a:r>
            <a:r>
              <a:rPr lang="en-GB" sz="1050" dirty="0" smtClean="0"/>
              <a:t>,</a:t>
            </a:r>
            <a:r>
              <a:rPr lang="pl-PL" sz="1050" dirty="0" smtClean="0"/>
              <a:t> </a:t>
            </a:r>
            <a:r>
              <a:rPr lang="pl-PL" sz="1050" dirty="0"/>
              <a:t>2005, </a:t>
            </a:r>
            <a:r>
              <a:rPr lang="pl-PL" sz="1050" b="1" dirty="0"/>
              <a:t>7</a:t>
            </a:r>
            <a:r>
              <a:rPr lang="pl-PL" sz="1050" dirty="0"/>
              <a:t>, </a:t>
            </a:r>
            <a:r>
              <a:rPr lang="pl-PL" sz="1050" dirty="0" smtClean="0"/>
              <a:t>4553</a:t>
            </a:r>
            <a:r>
              <a:rPr lang="en-GB" sz="1050" dirty="0" smtClean="0"/>
              <a:t>-4556</a:t>
            </a:r>
            <a:r>
              <a:rPr lang="pl-PL" sz="1050" dirty="0" smtClean="0"/>
              <a:t> </a:t>
            </a:r>
            <a:r>
              <a:rPr lang="pl-PL" sz="1050" dirty="0"/>
              <a:t>[</a:t>
            </a:r>
            <a:r>
              <a:rPr lang="pl-PL" sz="1050" dirty="0">
                <a:hlinkClick r:id="rId20"/>
              </a:rPr>
              <a:t>10.1021/ol051065f</a:t>
            </a:r>
            <a:r>
              <a:rPr lang="pl-PL" sz="1050" dirty="0" smtClean="0"/>
              <a:t>]</a:t>
            </a:r>
            <a:r>
              <a:rPr lang="en-GB" sz="1050" dirty="0" smtClean="0"/>
              <a:t>.</a:t>
            </a:r>
          </a:p>
          <a:p>
            <a:pPr marL="342900" indent="-342900" algn="just">
              <a:buFontTx/>
              <a:buAutoNum type="arabicPeriod"/>
            </a:pPr>
            <a:r>
              <a:rPr lang="en-GB" sz="1050" dirty="0" smtClean="0"/>
              <a:t>For </a:t>
            </a:r>
            <a:r>
              <a:rPr lang="en-GB" sz="1050" dirty="0" err="1" smtClean="0"/>
              <a:t>iodolactonisation</a:t>
            </a:r>
            <a:r>
              <a:rPr lang="en-GB" sz="1050" dirty="0"/>
              <a:t> example, see: </a:t>
            </a:r>
            <a:r>
              <a:rPr lang="en-GB" sz="1050" dirty="0" smtClean="0"/>
              <a:t>a) M. H. Beale</a:t>
            </a:r>
            <a:r>
              <a:rPr lang="en-GB" sz="1050" dirty="0"/>
              <a:t>, J</a:t>
            </a:r>
            <a:r>
              <a:rPr lang="en-GB" sz="1050" dirty="0" smtClean="0"/>
              <a:t>. MacMillan </a:t>
            </a:r>
            <a:r>
              <a:rPr lang="en-GB" sz="1050" dirty="0"/>
              <a:t>and I</a:t>
            </a:r>
            <a:r>
              <a:rPr lang="en-GB" sz="1050" dirty="0" smtClean="0"/>
              <a:t>. K. </a:t>
            </a:r>
            <a:r>
              <a:rPr lang="en-GB" sz="1050" dirty="0" err="1" smtClean="0"/>
              <a:t>Makinson</a:t>
            </a:r>
            <a:r>
              <a:rPr lang="en-GB" sz="1050" dirty="0" smtClean="0"/>
              <a:t>, </a:t>
            </a:r>
            <a:r>
              <a:rPr lang="en-GB" sz="1050" i="1" dirty="0" smtClean="0"/>
              <a:t>Tetrahedron Lett.</a:t>
            </a:r>
            <a:r>
              <a:rPr lang="en-GB" sz="1050" dirty="0" smtClean="0"/>
              <a:t>, 1986, </a:t>
            </a:r>
            <a:r>
              <a:rPr lang="en-GB" sz="1050" b="1" dirty="0" smtClean="0"/>
              <a:t>27</a:t>
            </a:r>
            <a:r>
              <a:rPr lang="en-GB" sz="1050" dirty="0" smtClean="0"/>
              <a:t>, 1109-1112 [</a:t>
            </a:r>
            <a:r>
              <a:rPr lang="en-GB" sz="1050" dirty="0" smtClean="0">
                <a:hlinkClick r:id="rId21" tooltip="Persistent link using digital object identifier"/>
              </a:rPr>
              <a:t>10.1016/S0040-4039(86)80062-4</a:t>
            </a:r>
            <a:r>
              <a:rPr lang="en-GB" sz="1050" dirty="0" smtClean="0"/>
              <a:t>]. For the cobalt mediated </a:t>
            </a:r>
            <a:r>
              <a:rPr lang="en-GB" sz="1050" dirty="0" err="1" smtClean="0"/>
              <a:t>lactonisation</a:t>
            </a:r>
            <a:r>
              <a:rPr lang="en-GB" sz="1050" dirty="0"/>
              <a:t>, see</a:t>
            </a:r>
            <a:r>
              <a:rPr lang="en-GB" sz="1050" dirty="0" smtClean="0"/>
              <a:t>: b) H. </a:t>
            </a:r>
            <a:r>
              <a:rPr lang="en-GB" sz="1050" dirty="0"/>
              <a:t>Shigehisa</a:t>
            </a:r>
            <a:r>
              <a:rPr lang="en-GB" sz="1050" dirty="0" smtClean="0"/>
              <a:t>, M. </a:t>
            </a:r>
            <a:r>
              <a:rPr lang="en-GB" sz="1050" dirty="0"/>
              <a:t>Hayashi, </a:t>
            </a:r>
            <a:r>
              <a:rPr lang="en-GB" sz="1050" dirty="0" smtClean="0"/>
              <a:t>H. </a:t>
            </a:r>
            <a:r>
              <a:rPr lang="en-GB" sz="1050" dirty="0" err="1"/>
              <a:t>Ohkawa</a:t>
            </a:r>
            <a:r>
              <a:rPr lang="en-GB" sz="1050" dirty="0"/>
              <a:t>, </a:t>
            </a:r>
            <a:r>
              <a:rPr lang="en-GB" sz="1050" dirty="0" smtClean="0"/>
              <a:t>T. </a:t>
            </a:r>
            <a:r>
              <a:rPr lang="en-GB" sz="1050" dirty="0"/>
              <a:t>Suzuki, </a:t>
            </a:r>
            <a:r>
              <a:rPr lang="en-GB" sz="1050" dirty="0" smtClean="0"/>
              <a:t>H. </a:t>
            </a:r>
            <a:r>
              <a:rPr lang="en-GB" sz="1050" dirty="0"/>
              <a:t>Okayasu, </a:t>
            </a:r>
            <a:r>
              <a:rPr lang="en-GB" sz="1050" dirty="0" smtClean="0"/>
              <a:t>M. </a:t>
            </a:r>
            <a:r>
              <a:rPr lang="en-GB" sz="1050" dirty="0"/>
              <a:t>Mukai, </a:t>
            </a:r>
            <a:r>
              <a:rPr lang="en-GB" sz="1050" dirty="0" smtClean="0"/>
              <a:t>A. </a:t>
            </a:r>
            <a:r>
              <a:rPr lang="en-GB" sz="1050" dirty="0"/>
              <a:t>Yamazaki, </a:t>
            </a:r>
            <a:r>
              <a:rPr lang="en-GB" sz="1050" dirty="0" smtClean="0"/>
              <a:t>R. </a:t>
            </a:r>
            <a:r>
              <a:rPr lang="en-GB" sz="1050" dirty="0"/>
              <a:t>Kawai, </a:t>
            </a:r>
            <a:r>
              <a:rPr lang="en-GB" sz="1050" dirty="0" smtClean="0"/>
              <a:t>H. </a:t>
            </a:r>
            <a:r>
              <a:rPr lang="en-GB" sz="1050" dirty="0"/>
              <a:t>Kikuchi, </a:t>
            </a:r>
            <a:r>
              <a:rPr lang="en-GB" sz="1050" dirty="0" smtClean="0"/>
              <a:t>Y. </a:t>
            </a:r>
            <a:r>
              <a:rPr lang="en-GB" sz="1050" dirty="0"/>
              <a:t>Satoh, </a:t>
            </a:r>
            <a:r>
              <a:rPr lang="en-GB" sz="1050" dirty="0" smtClean="0"/>
              <a:t>A. </a:t>
            </a:r>
            <a:r>
              <a:rPr lang="en-GB" sz="1050" dirty="0"/>
              <a:t>Fukuyama, and </a:t>
            </a:r>
            <a:r>
              <a:rPr lang="en-GB" sz="1050" dirty="0" smtClean="0"/>
              <a:t>K. </a:t>
            </a:r>
            <a:r>
              <a:rPr lang="en-GB" sz="1050" dirty="0" err="1" smtClean="0"/>
              <a:t>Hiroya</a:t>
            </a:r>
            <a:r>
              <a:rPr lang="en-GB" sz="1050" dirty="0" smtClean="0"/>
              <a:t>, </a:t>
            </a:r>
            <a:r>
              <a:rPr lang="en-GB" sz="1050" i="1" dirty="0">
                <a:solidFill>
                  <a:prstClr val="black"/>
                </a:solidFill>
              </a:rPr>
              <a:t>J. Am. Chem. Soc</a:t>
            </a:r>
            <a:r>
              <a:rPr lang="en-GB" sz="1050" i="1" dirty="0" smtClean="0">
                <a:solidFill>
                  <a:prstClr val="black"/>
                </a:solidFill>
              </a:rPr>
              <a:t>.</a:t>
            </a:r>
            <a:r>
              <a:rPr lang="en-GB" sz="1050" dirty="0">
                <a:solidFill>
                  <a:prstClr val="black"/>
                </a:solidFill>
              </a:rPr>
              <a:t>, 2016, </a:t>
            </a:r>
            <a:r>
              <a:rPr lang="en-GB" sz="1050" b="1" dirty="0" smtClean="0">
                <a:solidFill>
                  <a:prstClr val="black"/>
                </a:solidFill>
              </a:rPr>
              <a:t>138</a:t>
            </a:r>
            <a:r>
              <a:rPr lang="en-GB" sz="1050" dirty="0" smtClean="0">
                <a:solidFill>
                  <a:prstClr val="black"/>
                </a:solidFill>
              </a:rPr>
              <a:t>, </a:t>
            </a:r>
            <a:r>
              <a:rPr lang="en-GB" sz="1050" dirty="0">
                <a:solidFill>
                  <a:prstClr val="black"/>
                </a:solidFill>
              </a:rPr>
              <a:t>10597−</a:t>
            </a:r>
            <a:r>
              <a:rPr lang="en-GB" sz="1050" dirty="0" smtClean="0">
                <a:solidFill>
                  <a:prstClr val="black"/>
                </a:solidFill>
              </a:rPr>
              <a:t>10604 [</a:t>
            </a:r>
            <a:r>
              <a:rPr lang="en-GB" sz="1050" dirty="0" smtClean="0">
                <a:hlinkClick r:id="rId22"/>
              </a:rPr>
              <a:t>10.1021/jacs.6b05720</a:t>
            </a:r>
            <a:r>
              <a:rPr lang="en-GB" sz="1050" dirty="0" smtClean="0"/>
              <a:t>].</a:t>
            </a:r>
            <a:endParaRPr lang="pl-PL" sz="1050" dirty="0"/>
          </a:p>
          <a:p>
            <a:pPr marL="342900" indent="-342900" algn="just">
              <a:buFontTx/>
              <a:buAutoNum type="arabicPeriod"/>
            </a:pPr>
            <a:r>
              <a:rPr lang="fr-FR" sz="1050" dirty="0" smtClean="0"/>
              <a:t>For </a:t>
            </a:r>
            <a:r>
              <a:rPr lang="fr-FR" sz="1050" dirty="0" err="1" smtClean="0"/>
              <a:t>reduction</a:t>
            </a:r>
            <a:r>
              <a:rPr lang="fr-FR" sz="1050" dirty="0" smtClean="0"/>
              <a:t> of </a:t>
            </a:r>
            <a:r>
              <a:rPr lang="fr-FR" sz="1050" dirty="0" err="1" smtClean="0"/>
              <a:t>alkene</a:t>
            </a:r>
            <a:r>
              <a:rPr lang="fr-FR" sz="1050" dirty="0" smtClean="0"/>
              <a:t> </a:t>
            </a:r>
            <a:r>
              <a:rPr lang="fr-FR" sz="1050" b="1" dirty="0" smtClean="0"/>
              <a:t>19</a:t>
            </a:r>
            <a:r>
              <a:rPr lang="fr-FR" sz="1050" dirty="0" smtClean="0"/>
              <a:t>, </a:t>
            </a:r>
            <a:r>
              <a:rPr lang="fr-FR" sz="1050" dirty="0" err="1" smtClean="0"/>
              <a:t>see</a:t>
            </a:r>
            <a:r>
              <a:rPr lang="fr-FR" sz="1050" dirty="0" smtClean="0"/>
              <a:t>: a</a:t>
            </a:r>
            <a:r>
              <a:rPr lang="fr-FR" sz="1050" dirty="0"/>
              <a:t>) </a:t>
            </a:r>
            <a:r>
              <a:rPr lang="fr-FR" sz="1050" dirty="0" smtClean="0"/>
              <a:t>J. W. Lim, K. H. Kim, B. R. Park and J. N. Kim, </a:t>
            </a:r>
            <a:r>
              <a:rPr lang="fr-FR" sz="1050" i="1" dirty="0" err="1" smtClean="0"/>
              <a:t>Tetrahedron</a:t>
            </a:r>
            <a:r>
              <a:rPr lang="fr-FR" sz="1050" i="1" dirty="0" smtClean="0"/>
              <a:t> </a:t>
            </a:r>
            <a:r>
              <a:rPr lang="fr-FR" sz="1050" i="1" dirty="0" err="1"/>
              <a:t>Lett</a:t>
            </a:r>
            <a:r>
              <a:rPr lang="fr-FR" sz="1050" i="1" dirty="0" smtClean="0"/>
              <a:t>.</a:t>
            </a:r>
            <a:r>
              <a:rPr lang="fr-FR" sz="1050" dirty="0" smtClean="0"/>
              <a:t>, </a:t>
            </a:r>
            <a:r>
              <a:rPr lang="fr-FR" sz="1050" dirty="0"/>
              <a:t>2011, </a:t>
            </a:r>
            <a:r>
              <a:rPr lang="fr-FR" sz="1050" b="1" dirty="0"/>
              <a:t>52</a:t>
            </a:r>
            <a:r>
              <a:rPr lang="fr-FR" sz="1050" dirty="0"/>
              <a:t>, </a:t>
            </a:r>
            <a:r>
              <a:rPr lang="fr-FR" sz="1050" dirty="0" smtClean="0"/>
              <a:t>6545-6549 [</a:t>
            </a:r>
            <a:r>
              <a:rPr lang="fr-FR" sz="1050" dirty="0" smtClean="0">
                <a:hlinkClick r:id="rId23"/>
              </a:rPr>
              <a:t>10.1016/j.tetlet.2011.09.125</a:t>
            </a:r>
            <a:r>
              <a:rPr lang="fr-FR" sz="1050" dirty="0" smtClean="0"/>
              <a:t>]; b</a:t>
            </a:r>
            <a:r>
              <a:rPr lang="fr-FR" sz="1050" dirty="0"/>
              <a:t>) </a:t>
            </a:r>
            <a:r>
              <a:rPr lang="fr-FR" sz="1050" i="1" dirty="0"/>
              <a:t>Anales de </a:t>
            </a:r>
            <a:r>
              <a:rPr lang="fr-FR" sz="1050" i="1" dirty="0" err="1"/>
              <a:t>Quimica</a:t>
            </a:r>
            <a:r>
              <a:rPr lang="fr-FR" sz="1050" i="1" dirty="0"/>
              <a:t> Int. Ed</a:t>
            </a:r>
            <a:r>
              <a:rPr lang="fr-FR" sz="1050" i="1" dirty="0" smtClean="0"/>
              <a:t>.</a:t>
            </a:r>
            <a:r>
              <a:rPr lang="fr-FR" sz="1050" dirty="0" smtClean="0"/>
              <a:t>, </a:t>
            </a:r>
            <a:r>
              <a:rPr lang="fr-FR" sz="1050" dirty="0"/>
              <a:t>1996, </a:t>
            </a:r>
            <a:r>
              <a:rPr lang="fr-FR" sz="1050" b="1" dirty="0" smtClean="0"/>
              <a:t>92</a:t>
            </a:r>
            <a:r>
              <a:rPr lang="fr-FR" sz="1050" dirty="0" smtClean="0"/>
              <a:t>, 233.</a:t>
            </a:r>
          </a:p>
          <a:p>
            <a:pPr marL="342900" indent="-342900" algn="just">
              <a:buFontTx/>
              <a:buAutoNum type="arabicPeriod"/>
            </a:pPr>
            <a:endParaRPr lang="nn-NO" sz="1050" dirty="0" smtClean="0"/>
          </a:p>
        </p:txBody>
      </p:sp>
    </p:spTree>
    <p:extLst>
      <p:ext uri="{BB962C8B-B14F-4D97-AF65-F5344CB8AC3E}">
        <p14:creationId xmlns:p14="http://schemas.microsoft.com/office/powerpoint/2010/main" val="20424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659" y="354736"/>
            <a:ext cx="7886700" cy="590838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Frutiger Next Pro" panose="020B0503040204020203" pitchFamily="34" charset="0"/>
              </a:rPr>
              <a:t>Retrosynthesis </a:t>
            </a:r>
            <a:endParaRPr lang="en-GB" sz="3600" dirty="0">
              <a:latin typeface="Frutiger Next Pro" panose="020B0503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4156" y="6038579"/>
            <a:ext cx="24886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5</a:t>
            </a:r>
            <a:r>
              <a:rPr lang="en-GB" sz="1400" baseline="300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th </a:t>
            </a:r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National Retrosynthesis Competition - First Round Entry</a:t>
            </a:r>
            <a:endParaRPr lang="en-GB" sz="1400" dirty="0">
              <a:solidFill>
                <a:schemeClr val="bg1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2</a:t>
            </a:fld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742950" y="1143000"/>
            <a:ext cx="7658100" cy="175260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757218"/>
              </p:ext>
            </p:extLst>
          </p:nvPr>
        </p:nvGraphicFramePr>
        <p:xfrm>
          <a:off x="899826" y="1454150"/>
          <a:ext cx="1436687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3" name="CS ChemDraw Drawing" r:id="rId4" imgW="1197730" imgH="943103" progId="ChemDraw.Document.6.0">
                  <p:embed/>
                </p:oleObj>
              </mc:Choice>
              <mc:Fallback>
                <p:oleObj name="CS ChemDraw Drawing" r:id="rId4" imgW="1197730" imgH="94310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99826" y="1454150"/>
                        <a:ext cx="1436687" cy="1130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38112" y="1434525"/>
            <a:ext cx="58483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Key features of </a:t>
            </a:r>
            <a:r>
              <a:rPr lang="en-GB" sz="1400" b="1" dirty="0" err="1" smtClean="0"/>
              <a:t>Annotinolide</a:t>
            </a:r>
            <a:r>
              <a:rPr lang="en-GB" sz="1400" b="1" dirty="0" smtClean="0"/>
              <a:t> C</a:t>
            </a:r>
          </a:p>
          <a:p>
            <a:endParaRPr lang="en-GB" sz="1400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 smtClean="0"/>
              <a:t>Polycyclic 7,8-</a:t>
            </a:r>
            <a:r>
              <a:rPr lang="en-GB" sz="1400" i="1" dirty="0" smtClean="0"/>
              <a:t>seco</a:t>
            </a:r>
            <a:r>
              <a:rPr lang="en-GB" sz="1400" dirty="0" smtClean="0"/>
              <a:t>-lycopodane-derived 8,5-lactone architecture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 err="1" smtClean="0"/>
              <a:t>Annotinolide</a:t>
            </a:r>
            <a:r>
              <a:rPr lang="en-GB" sz="1400" dirty="0" smtClean="0"/>
              <a:t> C contains an unprecedented 12-spiro-9,12-</a:t>
            </a:r>
            <a:r>
              <a:rPr lang="el-GR" sz="1400" dirty="0" smtClean="0"/>
              <a:t>γ</a:t>
            </a:r>
            <a:r>
              <a:rPr lang="en-GB" sz="1400" dirty="0" smtClean="0"/>
              <a:t>-lactone moiety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/>
              <a:t>6 </a:t>
            </a:r>
            <a:r>
              <a:rPr lang="en-GB" sz="1400" dirty="0" smtClean="0"/>
              <a:t>contiguous </a:t>
            </a:r>
            <a:r>
              <a:rPr lang="en-GB" sz="1400" dirty="0" err="1" smtClean="0"/>
              <a:t>stereogenic</a:t>
            </a:r>
            <a:r>
              <a:rPr lang="en-GB" sz="1400" dirty="0" smtClean="0"/>
              <a:t> centres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976091"/>
              </p:ext>
            </p:extLst>
          </p:nvPr>
        </p:nvGraphicFramePr>
        <p:xfrm>
          <a:off x="900113" y="3059113"/>
          <a:ext cx="7343775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4" name="CS ChemDraw Drawing" r:id="rId6" imgW="8159172" imgH="1436711" progId="ChemDraw.Document.6.0">
                  <p:embed/>
                </p:oleObj>
              </mc:Choice>
              <mc:Fallback>
                <p:oleObj name="CS ChemDraw Drawing" r:id="rId6" imgW="8159172" imgH="143671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0113" y="3059113"/>
                        <a:ext cx="7343775" cy="1292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3"/>
          <p:cNvSpPr>
            <a:spLocks noGrp="1"/>
          </p:cNvSpPr>
          <p:nvPr/>
        </p:nvSpPr>
        <p:spPr bwMode="auto">
          <a:xfrm>
            <a:off x="505996" y="4379439"/>
            <a:ext cx="8132008" cy="14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233100" indent="0" algn="just">
              <a:lnSpc>
                <a:spcPct val="150000"/>
              </a:lnSpc>
              <a:spcBef>
                <a:spcPts val="300"/>
              </a:spcBef>
              <a:buNone/>
            </a:pPr>
            <a:r>
              <a:rPr lang="en-GB" sz="1400" b="1" dirty="0">
                <a:solidFill>
                  <a:srgbClr val="306AD8"/>
                </a:solidFill>
              </a:rPr>
              <a:t>Key Steps</a:t>
            </a:r>
          </a:p>
          <a:p>
            <a:pPr marL="576000" algn="just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GB" sz="1400" dirty="0"/>
              <a:t>Silver-catalysed intramolecular </a:t>
            </a:r>
            <a:r>
              <a:rPr lang="en-GB" sz="1400" dirty="0" err="1"/>
              <a:t>lactonisation</a:t>
            </a:r>
            <a:r>
              <a:rPr lang="en-GB" sz="1400" dirty="0"/>
              <a:t> </a:t>
            </a:r>
            <a:r>
              <a:rPr lang="en-GB" sz="1400" i="1" dirty="0"/>
              <a:t>via</a:t>
            </a:r>
            <a:r>
              <a:rPr lang="en-GB" sz="1400" dirty="0"/>
              <a:t> </a:t>
            </a:r>
            <a:r>
              <a:rPr lang="en-GB" sz="1400" dirty="0" smtClean="0"/>
              <a:t>addition </a:t>
            </a:r>
            <a:r>
              <a:rPr lang="en-GB" sz="1400" dirty="0"/>
              <a:t>of </a:t>
            </a:r>
            <a:r>
              <a:rPr lang="en-GB" sz="1400" dirty="0" smtClean="0"/>
              <a:t>the carboxylic </a:t>
            </a:r>
            <a:r>
              <a:rPr lang="en-GB" sz="1400" dirty="0"/>
              <a:t>acid to adjacent </a:t>
            </a:r>
            <a:r>
              <a:rPr lang="en-GB" sz="1400" dirty="0" smtClean="0"/>
              <a:t>olefin (</a:t>
            </a:r>
            <a:r>
              <a:rPr lang="en-GB" sz="1400" b="1" dirty="0" smtClean="0"/>
              <a:t>B</a:t>
            </a:r>
            <a:r>
              <a:rPr lang="en-GB" sz="1400" dirty="0" smtClean="0"/>
              <a:t>)</a:t>
            </a:r>
            <a:endParaRPr lang="en-GB" sz="1400" dirty="0"/>
          </a:p>
          <a:p>
            <a:pPr marL="576000" algn="just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en-GB" sz="1400" dirty="0"/>
          </a:p>
          <a:p>
            <a:pPr marL="576000" algn="just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GB" sz="1400" dirty="0"/>
              <a:t>Carbon scaffold constructed </a:t>
            </a:r>
            <a:r>
              <a:rPr lang="en-GB" sz="1400" i="1" dirty="0"/>
              <a:t>via</a:t>
            </a:r>
            <a:r>
              <a:rPr lang="en-GB" sz="1400" dirty="0"/>
              <a:t> a Tandem </a:t>
            </a:r>
            <a:r>
              <a:rPr lang="en-GB" sz="1400" b="1" dirty="0"/>
              <a:t>R</a:t>
            </a:r>
            <a:r>
              <a:rPr lang="en-GB" sz="1400" dirty="0"/>
              <a:t>ing </a:t>
            </a:r>
            <a:r>
              <a:rPr lang="en-GB" sz="1400" b="1" dirty="0"/>
              <a:t>C</a:t>
            </a:r>
            <a:r>
              <a:rPr lang="en-GB" sz="1400" dirty="0"/>
              <a:t>losing </a:t>
            </a:r>
            <a:r>
              <a:rPr lang="en-GB" sz="1400" dirty="0" err="1"/>
              <a:t>di</a:t>
            </a:r>
            <a:r>
              <a:rPr lang="en-GB" sz="1400" b="1" dirty="0" err="1"/>
              <a:t>E</a:t>
            </a:r>
            <a:r>
              <a:rPr lang="en-GB" sz="1400" dirty="0" err="1"/>
              <a:t>ne-</a:t>
            </a:r>
            <a:r>
              <a:rPr lang="en-GB" sz="1400" b="1" dirty="0" err="1"/>
              <a:t>Y</a:t>
            </a:r>
            <a:r>
              <a:rPr lang="en-GB" sz="1400" dirty="0" err="1"/>
              <a:t>ne</a:t>
            </a:r>
            <a:r>
              <a:rPr lang="en-GB" sz="1400" dirty="0"/>
              <a:t> </a:t>
            </a:r>
            <a:r>
              <a:rPr lang="en-GB" sz="1400" b="1" dirty="0"/>
              <a:t>M</a:t>
            </a:r>
            <a:r>
              <a:rPr lang="en-GB" sz="1400" dirty="0"/>
              <a:t>etathesis (</a:t>
            </a:r>
            <a:r>
              <a:rPr lang="en-GB" sz="1400" b="1" dirty="0"/>
              <a:t>RCEYM</a:t>
            </a:r>
            <a:r>
              <a:rPr lang="en-GB" sz="1400" dirty="0" smtClean="0"/>
              <a:t>) (</a:t>
            </a:r>
            <a:r>
              <a:rPr lang="en-GB" sz="1400" b="1" dirty="0" smtClean="0"/>
              <a:t>C</a:t>
            </a:r>
            <a:r>
              <a:rPr lang="en-GB" sz="1400" dirty="0" smtClean="0"/>
              <a:t>)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636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659" y="354736"/>
            <a:ext cx="7886700" cy="590838"/>
          </a:xfrm>
        </p:spPr>
        <p:txBody>
          <a:bodyPr>
            <a:normAutofit/>
          </a:bodyPr>
          <a:lstStyle/>
          <a:p>
            <a:r>
              <a:rPr lang="en-GB" sz="3600" dirty="0" smtClean="0">
                <a:latin typeface="Frutiger Next Pro" panose="020B0503040204020203" pitchFamily="34" charset="0"/>
              </a:rPr>
              <a:t>Retrosynthesis </a:t>
            </a:r>
            <a:endParaRPr lang="en-GB" sz="3600" dirty="0">
              <a:latin typeface="Frutiger Next Pro" panose="020B0503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4156" y="6038579"/>
            <a:ext cx="24886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5</a:t>
            </a:r>
            <a:r>
              <a:rPr lang="en-GB" sz="1400" baseline="300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th </a:t>
            </a:r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National Retrosynthesis Competition - First Round Entry</a:t>
            </a:r>
            <a:endParaRPr lang="en-GB" sz="1400" dirty="0">
              <a:solidFill>
                <a:schemeClr val="bg1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002089"/>
              </p:ext>
            </p:extLst>
          </p:nvPr>
        </p:nvGraphicFramePr>
        <p:xfrm>
          <a:off x="487363" y="1268413"/>
          <a:ext cx="8170862" cy="297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85" name="CS ChemDraw Drawing" r:id="rId3" imgW="9078088" imgH="3305070" progId="ChemDraw.Document.6.0">
                  <p:embed/>
                </p:oleObj>
              </mc:Choice>
              <mc:Fallback>
                <p:oleObj name="CS ChemDraw Drawing" r:id="rId3" imgW="9078088" imgH="330507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7363" y="1268413"/>
                        <a:ext cx="8170862" cy="297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3"/>
          <p:cNvSpPr>
            <a:spLocks noGrp="1"/>
          </p:cNvSpPr>
          <p:nvPr/>
        </p:nvSpPr>
        <p:spPr bwMode="auto">
          <a:xfrm>
            <a:off x="659567" y="4499184"/>
            <a:ext cx="7885193" cy="107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233100" indent="0">
              <a:lnSpc>
                <a:spcPct val="150000"/>
              </a:lnSpc>
              <a:spcBef>
                <a:spcPts val="300"/>
              </a:spcBef>
              <a:buNone/>
            </a:pPr>
            <a:r>
              <a:rPr lang="en-GB" sz="1400" b="1" dirty="0">
                <a:solidFill>
                  <a:srgbClr val="306AD8"/>
                </a:solidFill>
              </a:rPr>
              <a:t>Key Steps</a:t>
            </a:r>
          </a:p>
          <a:p>
            <a:pPr marL="57600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GB" sz="1400" dirty="0"/>
              <a:t>Substrate controlled copper-catalysed propargylic </a:t>
            </a:r>
            <a:r>
              <a:rPr lang="en-GB" sz="1400" dirty="0" smtClean="0"/>
              <a:t>substitution (</a:t>
            </a:r>
            <a:r>
              <a:rPr lang="en-GB" sz="1400" b="1" dirty="0" smtClean="0"/>
              <a:t>D</a:t>
            </a:r>
            <a:r>
              <a:rPr lang="en-GB" sz="1400" dirty="0" smtClean="0"/>
              <a:t>)</a:t>
            </a:r>
            <a:endParaRPr lang="en-GB" sz="1400" dirty="0"/>
          </a:p>
          <a:p>
            <a:pPr marL="57600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en-GB" sz="1400" dirty="0"/>
          </a:p>
          <a:p>
            <a:pPr marL="57600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GB" sz="1400" dirty="0" err="1"/>
              <a:t>Stereoselective</a:t>
            </a:r>
            <a:r>
              <a:rPr lang="en-GB" sz="1400" dirty="0"/>
              <a:t> double alkylation </a:t>
            </a:r>
            <a:r>
              <a:rPr lang="en-GB" sz="1400" dirty="0" smtClean="0"/>
              <a:t>controlled by 1,3-allylic strain (</a:t>
            </a:r>
            <a:r>
              <a:rPr lang="en-GB" sz="1400" b="1" dirty="0" smtClean="0"/>
              <a:t>G</a:t>
            </a:r>
            <a:r>
              <a:rPr lang="en-GB" sz="1400" dirty="0" smtClean="0"/>
              <a:t>)</a:t>
            </a:r>
            <a:endParaRPr lang="en-GB" sz="1400" dirty="0"/>
          </a:p>
          <a:p>
            <a:pPr marL="57600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GB" sz="1400" dirty="0"/>
              <a:t>Asymmetric </a:t>
            </a:r>
            <a:r>
              <a:rPr lang="en-GB" sz="1400" dirty="0" err="1"/>
              <a:t>organocatalytic</a:t>
            </a:r>
            <a:r>
              <a:rPr lang="en-GB" sz="1400" dirty="0"/>
              <a:t> </a:t>
            </a:r>
            <a:r>
              <a:rPr lang="en-GB" sz="1400" dirty="0" smtClean="0"/>
              <a:t>1,4-addition (</a:t>
            </a:r>
            <a:r>
              <a:rPr lang="en-GB" sz="1400" b="1" dirty="0" smtClean="0"/>
              <a:t>I</a:t>
            </a:r>
            <a:r>
              <a:rPr lang="en-GB" sz="1400" dirty="0" smtClean="0"/>
              <a:t>)</a:t>
            </a:r>
            <a:endParaRPr lang="en-GB" sz="1400" dirty="0"/>
          </a:p>
          <a:p>
            <a:pPr marL="576000">
              <a:lnSpc>
                <a:spcPct val="150000"/>
              </a:lnSpc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5184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659" y="249961"/>
            <a:ext cx="7886700" cy="590838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Frutiger Next Pro" panose="020B0503040204020203" pitchFamily="34" charset="0"/>
              </a:rPr>
              <a:t>Forward Synthesis</a:t>
            </a:r>
            <a:endParaRPr lang="en-GB" sz="3200" dirty="0">
              <a:latin typeface="Frutiger Next Pro" panose="020B0503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659" y="765464"/>
            <a:ext cx="4182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600" dirty="0" err="1" smtClean="0">
                <a:solidFill>
                  <a:srgbClr val="306AD8"/>
                </a:solidFill>
                <a:latin typeface="Frutiger Next Pro" panose="020B0503040204020203" pitchFamily="34" charset="0"/>
              </a:rPr>
              <a:t>Organocatalytic</a:t>
            </a:r>
            <a:r>
              <a:rPr lang="en-GB" sz="1600" dirty="0">
                <a:solidFill>
                  <a:srgbClr val="306AD8"/>
                </a:solidFill>
                <a:latin typeface="Frutiger Next Pro" panose="020B0503040204020203" pitchFamily="34" charset="0"/>
              </a:rPr>
              <a:t> </a:t>
            </a:r>
            <a:r>
              <a:rPr lang="en-GB" sz="1600" dirty="0" smtClean="0">
                <a:solidFill>
                  <a:srgbClr val="306AD8"/>
                </a:solidFill>
                <a:latin typeface="Frutiger Next Pro" panose="020B0503040204020203" pitchFamily="34" charset="0"/>
              </a:rPr>
              <a:t>Michael </a:t>
            </a:r>
            <a:r>
              <a:rPr lang="en-GB" sz="1600" dirty="0">
                <a:solidFill>
                  <a:srgbClr val="306AD8"/>
                </a:solidFill>
                <a:latin typeface="Frutiger Next Pro" panose="020B0503040204020203" pitchFamily="34" charset="0"/>
              </a:rPr>
              <a:t>a</a:t>
            </a:r>
            <a:r>
              <a:rPr lang="en-GB" sz="1600" dirty="0" smtClean="0">
                <a:solidFill>
                  <a:srgbClr val="306AD8"/>
                </a:solidFill>
                <a:latin typeface="Frutiger Next Pro" panose="020B0503040204020203" pitchFamily="34" charset="0"/>
              </a:rPr>
              <a:t>ddition</a:t>
            </a:r>
            <a:endParaRPr lang="en-GB" sz="1600" dirty="0">
              <a:solidFill>
                <a:srgbClr val="306AD8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4156" y="6038579"/>
            <a:ext cx="24886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5</a:t>
            </a:r>
            <a:r>
              <a:rPr lang="en-GB" sz="1400" baseline="300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th </a:t>
            </a:r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National Retrosynthesis Competition - First Round Entry</a:t>
            </a:r>
            <a:endParaRPr lang="en-GB" sz="1400" dirty="0">
              <a:solidFill>
                <a:schemeClr val="bg1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4</a:t>
            </a:fld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52674"/>
              </p:ext>
            </p:extLst>
          </p:nvPr>
        </p:nvGraphicFramePr>
        <p:xfrm>
          <a:off x="144463" y="1136015"/>
          <a:ext cx="4673600" cy="131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88" name="CS ChemDraw Drawing" r:id="rId3" imgW="5187161" imgH="1467342" progId="ChemDraw.Document.6.0">
                  <p:embed/>
                </p:oleObj>
              </mc:Choice>
              <mc:Fallback>
                <p:oleObj name="CS ChemDraw Drawing" r:id="rId3" imgW="5187161" imgH="146734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4463" y="1136015"/>
                        <a:ext cx="4673600" cy="1319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4943475" y="1033155"/>
            <a:ext cx="4048125" cy="1362075"/>
          </a:xfrm>
          <a:prstGeom prst="roundRect">
            <a:avLst/>
          </a:prstGeom>
          <a:noFill/>
          <a:ln w="19050" cmpd="sng">
            <a:solidFill>
              <a:srgbClr val="306A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953193"/>
              </p:ext>
            </p:extLst>
          </p:nvPr>
        </p:nvGraphicFramePr>
        <p:xfrm>
          <a:off x="5076744" y="1099830"/>
          <a:ext cx="3781425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89" name="CS ChemDraw Drawing" r:id="rId5" imgW="4202728" imgH="1366470" progId="ChemDraw.Document.6.0">
                  <p:embed/>
                </p:oleObj>
              </mc:Choice>
              <mc:Fallback>
                <p:oleObj name="CS ChemDraw Drawing" r:id="rId5" imgW="4202728" imgH="136647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76744" y="1099830"/>
                        <a:ext cx="3781425" cy="1230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3340" y="2605232"/>
            <a:ext cx="90220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GB" sz="1200" dirty="0">
                <a:cs typeface="Arial" pitchFamily="34" charset="0"/>
              </a:rPr>
              <a:t>Access to the starting furan derivative </a:t>
            </a:r>
            <a:r>
              <a:rPr lang="en-GB" sz="1200" b="1" dirty="0" smtClean="0">
                <a:cs typeface="Arial" pitchFamily="34" charset="0"/>
              </a:rPr>
              <a:t>1</a:t>
            </a:r>
            <a:r>
              <a:rPr lang="en-GB" sz="1200" dirty="0" smtClean="0">
                <a:cs typeface="Arial" pitchFamily="34" charset="0"/>
              </a:rPr>
              <a:t> </a:t>
            </a:r>
            <a:r>
              <a:rPr lang="en-GB" sz="1200" dirty="0">
                <a:cs typeface="Arial" pitchFamily="34" charset="0"/>
              </a:rPr>
              <a:t>can be readily achieved in 2 steps from cheap 2-furanone (1 g = £ 5.90 from Sigma </a:t>
            </a:r>
            <a:r>
              <a:rPr lang="en-GB" sz="1200" dirty="0" smtClean="0">
                <a:cs typeface="Arial" pitchFamily="34" charset="0"/>
              </a:rPr>
              <a:t>Aldrich).</a:t>
            </a:r>
            <a:r>
              <a:rPr lang="en-GB" sz="1200" baseline="30000" dirty="0" smtClean="0">
                <a:cs typeface="Arial" pitchFamily="34" charset="0"/>
              </a:rPr>
              <a:t>(</a:t>
            </a:r>
            <a:r>
              <a:rPr lang="en-GB" sz="1200" baseline="30000" dirty="0">
                <a:cs typeface="Arial" pitchFamily="34" charset="0"/>
              </a:rPr>
              <a:t>1</a:t>
            </a:r>
            <a:r>
              <a:rPr lang="en-GB" sz="1200" baseline="30000" dirty="0" smtClean="0">
                <a:cs typeface="Arial" pitchFamily="34" charset="0"/>
              </a:rPr>
              <a:t>)</a:t>
            </a:r>
          </a:p>
          <a:p>
            <a:pPr algn="just"/>
            <a:endParaRPr lang="en-GB" sz="1200" dirty="0"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GB" sz="1200" dirty="0" smtClean="0">
                <a:cs typeface="Arial" pitchFamily="34" charset="0"/>
              </a:rPr>
              <a:t>Enantioselective </a:t>
            </a:r>
            <a:r>
              <a:rPr lang="en-GB" sz="1200" dirty="0" err="1">
                <a:cs typeface="Arial" pitchFamily="34" charset="0"/>
              </a:rPr>
              <a:t>organocatalytic</a:t>
            </a:r>
            <a:r>
              <a:rPr lang="en-GB" sz="1200" dirty="0">
                <a:cs typeface="Arial" pitchFamily="34" charset="0"/>
              </a:rPr>
              <a:t> </a:t>
            </a:r>
            <a:r>
              <a:rPr lang="en-GB" sz="1200" dirty="0" err="1">
                <a:cs typeface="Arial" pitchFamily="34" charset="0"/>
              </a:rPr>
              <a:t>Mukaiyama</a:t>
            </a:r>
            <a:r>
              <a:rPr lang="en-GB" sz="1200" dirty="0">
                <a:cs typeface="Arial" pitchFamily="34" charset="0"/>
              </a:rPr>
              <a:t>-Michael </a:t>
            </a:r>
            <a:r>
              <a:rPr lang="en-GB" sz="1200" dirty="0" smtClean="0">
                <a:cs typeface="Arial" pitchFamily="34" charset="0"/>
              </a:rPr>
              <a:t>reaction between furan </a:t>
            </a:r>
            <a:r>
              <a:rPr lang="en-GB" sz="1200" b="1" dirty="0" smtClean="0">
                <a:cs typeface="Arial" pitchFamily="34" charset="0"/>
              </a:rPr>
              <a:t>1</a:t>
            </a:r>
            <a:r>
              <a:rPr lang="en-GB" sz="1200" dirty="0" smtClean="0">
                <a:cs typeface="Arial" pitchFamily="34" charset="0"/>
              </a:rPr>
              <a:t> and aldehyde </a:t>
            </a:r>
            <a:r>
              <a:rPr lang="en-GB" sz="1200" b="1" dirty="0" smtClean="0">
                <a:cs typeface="Arial" pitchFamily="34" charset="0"/>
              </a:rPr>
              <a:t>2</a:t>
            </a:r>
            <a:r>
              <a:rPr lang="en-GB" sz="1200" dirty="0" smtClean="0">
                <a:cs typeface="Arial" pitchFamily="34" charset="0"/>
              </a:rPr>
              <a:t> </a:t>
            </a:r>
            <a:r>
              <a:rPr lang="en-GB" sz="1200" dirty="0">
                <a:cs typeface="Arial" pitchFamily="34" charset="0"/>
              </a:rPr>
              <a:t>is expected </a:t>
            </a:r>
            <a:r>
              <a:rPr lang="en-GB" sz="1200" dirty="0" smtClean="0">
                <a:cs typeface="Arial" pitchFamily="34" charset="0"/>
              </a:rPr>
              <a:t>to proceed </a:t>
            </a:r>
            <a:r>
              <a:rPr lang="en-GB" sz="1200" dirty="0">
                <a:cs typeface="Arial" pitchFamily="34" charset="0"/>
              </a:rPr>
              <a:t>with good </a:t>
            </a:r>
            <a:r>
              <a:rPr lang="en-GB" sz="1200" dirty="0" err="1">
                <a:cs typeface="Arial" pitchFamily="34" charset="0"/>
              </a:rPr>
              <a:t>stereocontrol</a:t>
            </a:r>
            <a:r>
              <a:rPr lang="en-GB" sz="1200" dirty="0">
                <a:cs typeface="Arial" pitchFamily="34" charset="0"/>
              </a:rPr>
              <a:t> </a:t>
            </a:r>
            <a:r>
              <a:rPr lang="en-GB" sz="1200" dirty="0" smtClean="0">
                <a:cs typeface="Arial" pitchFamily="34" charset="0"/>
              </a:rPr>
              <a:t>to afford exclusively </a:t>
            </a:r>
            <a:r>
              <a:rPr lang="en-GB" sz="1200" dirty="0" err="1" smtClean="0">
                <a:cs typeface="Arial" pitchFamily="34" charset="0"/>
              </a:rPr>
              <a:t>butenolide</a:t>
            </a:r>
            <a:r>
              <a:rPr lang="en-GB" sz="1200" dirty="0" smtClean="0">
                <a:cs typeface="Arial" pitchFamily="34" charset="0"/>
              </a:rPr>
              <a:t> </a:t>
            </a:r>
            <a:r>
              <a:rPr lang="en-GB" sz="1200" b="1" dirty="0" smtClean="0">
                <a:cs typeface="Arial" pitchFamily="34" charset="0"/>
              </a:rPr>
              <a:t>3, </a:t>
            </a:r>
            <a:r>
              <a:rPr lang="en-GB" sz="1200" dirty="0" smtClean="0">
                <a:cs typeface="Arial" pitchFamily="34" charset="0"/>
              </a:rPr>
              <a:t>as supported by literature precedent (Scheme 1).</a:t>
            </a:r>
            <a:r>
              <a:rPr lang="en-GB" sz="1200" baseline="30000" dirty="0" smtClean="0">
                <a:cs typeface="Arial" pitchFamily="34" charset="0"/>
              </a:rPr>
              <a:t>(2)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en-GB" sz="1200" dirty="0" smtClean="0"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GB" sz="1200" dirty="0" smtClean="0">
                <a:cs typeface="Arial" pitchFamily="34" charset="0"/>
              </a:rPr>
              <a:t>High </a:t>
            </a:r>
            <a:r>
              <a:rPr lang="en-GB" sz="1200" dirty="0" err="1" smtClean="0">
                <a:cs typeface="Arial" pitchFamily="34" charset="0"/>
              </a:rPr>
              <a:t>regioselectivity</a:t>
            </a:r>
            <a:r>
              <a:rPr lang="en-GB" sz="1200" dirty="0" smtClean="0">
                <a:cs typeface="Arial" pitchFamily="34" charset="0"/>
              </a:rPr>
              <a:t> is also expected, furnishing solely the 1,4-addition over the 1,6-addition product. This is well supported by the work of </a:t>
            </a:r>
            <a:r>
              <a:rPr lang="en-GB" sz="1200" dirty="0" err="1" smtClean="0">
                <a:cs typeface="Arial" pitchFamily="34" charset="0"/>
              </a:rPr>
              <a:t>Alexakis</a:t>
            </a:r>
            <a:r>
              <a:rPr lang="en-GB" sz="1200" dirty="0" smtClean="0">
                <a:cs typeface="Arial" pitchFamily="34" charset="0"/>
              </a:rPr>
              <a:t> </a:t>
            </a:r>
            <a:r>
              <a:rPr lang="en-GB" sz="1200" i="1" dirty="0">
                <a:cs typeface="Arial" pitchFamily="34" charset="0"/>
              </a:rPr>
              <a:t>et </a:t>
            </a:r>
            <a:r>
              <a:rPr lang="en-GB" sz="1200" i="1" dirty="0" smtClean="0">
                <a:cs typeface="Arial" pitchFamily="34" charset="0"/>
              </a:rPr>
              <a:t>al</a:t>
            </a:r>
            <a:r>
              <a:rPr lang="en-GB" sz="1200" dirty="0" smtClean="0">
                <a:cs typeface="Arial" pitchFamily="34" charset="0"/>
              </a:rPr>
              <a:t> </a:t>
            </a:r>
            <a:r>
              <a:rPr lang="en-GB" sz="1200" baseline="30000" dirty="0" smtClean="0">
                <a:cs typeface="Arial" pitchFamily="34" charset="0"/>
              </a:rPr>
              <a:t>(3a) </a:t>
            </a:r>
            <a:r>
              <a:rPr lang="en-GB" sz="1200" dirty="0" smtClean="0">
                <a:cs typeface="Arial" pitchFamily="34" charset="0"/>
              </a:rPr>
              <a:t>and </a:t>
            </a:r>
            <a:r>
              <a:rPr lang="en-GB" sz="1200" dirty="0" err="1" smtClean="0">
                <a:cs typeface="Arial" pitchFamily="34" charset="0"/>
              </a:rPr>
              <a:t>Figueredo</a:t>
            </a:r>
            <a:r>
              <a:rPr lang="en-GB" sz="1200" dirty="0" smtClean="0">
                <a:cs typeface="Arial" pitchFamily="34" charset="0"/>
              </a:rPr>
              <a:t> </a:t>
            </a:r>
            <a:r>
              <a:rPr lang="en-GB" sz="1200" i="1" dirty="0" smtClean="0">
                <a:cs typeface="Arial" pitchFamily="34" charset="0"/>
              </a:rPr>
              <a:t>et al.</a:t>
            </a:r>
            <a:r>
              <a:rPr lang="en-GB" sz="1200" baseline="30000" dirty="0" smtClean="0">
                <a:cs typeface="Arial" pitchFamily="34" charset="0"/>
              </a:rPr>
              <a:t>(3b)</a:t>
            </a:r>
            <a:endParaRPr lang="en-GB" sz="1200" baseline="30000" dirty="0"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53480" y="2387437"/>
            <a:ext cx="33794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306AD8"/>
                </a:solidFill>
              </a:rPr>
              <a:t>Scheme 1. MacMillan’s </a:t>
            </a:r>
            <a:r>
              <a:rPr lang="en-GB" sz="1100" b="1" dirty="0" err="1" smtClean="0">
                <a:solidFill>
                  <a:srgbClr val="306AD8"/>
                </a:solidFill>
              </a:rPr>
              <a:t>organocatalytic</a:t>
            </a:r>
            <a:r>
              <a:rPr lang="en-GB" sz="1100" b="1" dirty="0" smtClean="0">
                <a:solidFill>
                  <a:srgbClr val="306AD8"/>
                </a:solidFill>
              </a:rPr>
              <a:t> 1,4 addition </a:t>
            </a:r>
            <a:r>
              <a:rPr lang="en-GB" sz="1100" b="1" baseline="30000" dirty="0" smtClean="0">
                <a:solidFill>
                  <a:srgbClr val="306AD8"/>
                </a:solidFill>
              </a:rPr>
              <a:t>(2)</a:t>
            </a:r>
            <a:r>
              <a:rPr lang="en-GB" sz="1100" b="1" dirty="0" smtClean="0">
                <a:solidFill>
                  <a:srgbClr val="306AD8"/>
                </a:solidFill>
              </a:rPr>
              <a:t> </a:t>
            </a:r>
            <a:endParaRPr lang="en-GB" sz="1100" b="1" dirty="0">
              <a:solidFill>
                <a:srgbClr val="306AD8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" y="5262360"/>
            <a:ext cx="909066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>
                <a:cs typeface="Arial" panose="020B0604020202020204" pitchFamily="34" charset="0"/>
              </a:rPr>
              <a:t>Mild conditions will be used for the oxidation of </a:t>
            </a:r>
            <a:r>
              <a:rPr lang="en-GB" sz="1200" dirty="0" smtClean="0">
                <a:cs typeface="Arial" panose="020B0604020202020204" pitchFamily="34" charset="0"/>
              </a:rPr>
              <a:t>aldehyde </a:t>
            </a:r>
            <a:r>
              <a:rPr lang="en-GB" sz="1200" b="1" dirty="0" smtClean="0">
                <a:cs typeface="Arial" panose="020B0604020202020204" pitchFamily="34" charset="0"/>
              </a:rPr>
              <a:t>3</a:t>
            </a:r>
            <a:r>
              <a:rPr lang="en-GB" sz="1200" dirty="0" smtClean="0">
                <a:cs typeface="Arial" panose="020B0604020202020204" pitchFamily="34" charset="0"/>
              </a:rPr>
              <a:t> </a:t>
            </a:r>
            <a:r>
              <a:rPr lang="en-GB" sz="1200" dirty="0">
                <a:cs typeface="Arial" panose="020B0604020202020204" pitchFamily="34" charset="0"/>
              </a:rPr>
              <a:t>to the corresponding ester </a:t>
            </a:r>
            <a:r>
              <a:rPr lang="en-GB" sz="1200" b="1" dirty="0">
                <a:cs typeface="Arial" panose="020B0604020202020204" pitchFamily="34" charset="0"/>
              </a:rPr>
              <a:t>5</a:t>
            </a:r>
            <a:r>
              <a:rPr lang="en-GB" sz="1200" dirty="0" smtClean="0">
                <a:cs typeface="Arial" panose="020B0604020202020204" pitchFamily="34" charset="0"/>
              </a:rPr>
              <a:t> </a:t>
            </a:r>
            <a:r>
              <a:rPr lang="en-GB" sz="1200" dirty="0">
                <a:cs typeface="Arial" panose="020B0604020202020204" pitchFamily="34" charset="0"/>
              </a:rPr>
              <a:t>following </a:t>
            </a:r>
            <a:r>
              <a:rPr lang="en-GB" sz="1200" dirty="0" err="1" smtClean="0">
                <a:cs typeface="Arial" panose="020B0604020202020204" pitchFamily="34" charset="0"/>
              </a:rPr>
              <a:t>Studer’s</a:t>
            </a:r>
            <a:r>
              <a:rPr lang="en-GB" sz="1200" dirty="0" smtClean="0">
                <a:cs typeface="Arial" panose="020B0604020202020204" pitchFamily="34" charset="0"/>
              </a:rPr>
              <a:t> </a:t>
            </a:r>
            <a:r>
              <a:rPr lang="en-GB" sz="1200" dirty="0">
                <a:cs typeface="Arial" panose="020B0604020202020204" pitchFamily="34" charset="0"/>
              </a:rPr>
              <a:t>methodology.</a:t>
            </a:r>
            <a:r>
              <a:rPr lang="en-GB" sz="1200" baseline="30000" dirty="0">
                <a:cs typeface="Arial" panose="020B0604020202020204" pitchFamily="34" charset="0"/>
              </a:rPr>
              <a:t>(4)</a:t>
            </a:r>
            <a:r>
              <a:rPr lang="en-GB" sz="1200" dirty="0"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prstClr val="black"/>
                </a:solidFill>
                <a:cs typeface="Arial" panose="020B0604020202020204" pitchFamily="34" charset="0"/>
              </a:rPr>
              <a:t>Alkylation </a:t>
            </a:r>
            <a:r>
              <a:rPr lang="en-GB" sz="1200" dirty="0" smtClean="0">
                <a:cs typeface="Arial" panose="020B0604020202020204" pitchFamily="34" charset="0"/>
              </a:rPr>
              <a:t>alpha to </a:t>
            </a:r>
            <a:r>
              <a:rPr lang="en-GB" sz="1200" dirty="0">
                <a:cs typeface="Arial" panose="020B0604020202020204" pitchFamily="34" charset="0"/>
              </a:rPr>
              <a:t>the ester </a:t>
            </a:r>
            <a:r>
              <a:rPr lang="en-GB" sz="1200" dirty="0" smtClean="0">
                <a:cs typeface="Arial" panose="020B0604020202020204" pitchFamily="34" charset="0"/>
              </a:rPr>
              <a:t>group to provide </a:t>
            </a:r>
            <a:r>
              <a:rPr lang="en-GB" sz="1200" b="1" dirty="0" smtClean="0">
                <a:cs typeface="Arial" panose="020B0604020202020204" pitchFamily="34" charset="0"/>
              </a:rPr>
              <a:t>6</a:t>
            </a:r>
            <a:r>
              <a:rPr lang="en-GB" sz="1200" dirty="0" smtClean="0">
                <a:cs typeface="Arial" panose="020B0604020202020204" pitchFamily="34" charset="0"/>
              </a:rPr>
              <a:t> </a:t>
            </a:r>
            <a:r>
              <a:rPr lang="en-GB" sz="1200" dirty="0">
                <a:cs typeface="Arial" panose="020B0604020202020204" pitchFamily="34" charset="0"/>
              </a:rPr>
              <a:t>is well </a:t>
            </a:r>
            <a:r>
              <a:rPr lang="en-GB" sz="1200" dirty="0" err="1">
                <a:cs typeface="Arial" panose="020B0604020202020204" pitchFamily="34" charset="0"/>
              </a:rPr>
              <a:t>precedented</a:t>
            </a:r>
            <a:r>
              <a:rPr lang="en-GB" sz="1200" dirty="0">
                <a:cs typeface="Arial" panose="020B0604020202020204" pitchFamily="34" charset="0"/>
              </a:rPr>
              <a:t> </a:t>
            </a:r>
            <a:r>
              <a:rPr lang="en-GB" sz="1200" dirty="0" smtClean="0">
                <a:cs typeface="Arial" panose="020B0604020202020204" pitchFamily="34" charset="0"/>
              </a:rPr>
              <a:t>and has been shown to </a:t>
            </a:r>
            <a:r>
              <a:rPr lang="en-GB" sz="1200" dirty="0">
                <a:cs typeface="Arial" panose="020B0604020202020204" pitchFamily="34" charset="0"/>
              </a:rPr>
              <a:t>proceed with good functional group </a:t>
            </a:r>
            <a:r>
              <a:rPr lang="en-GB" sz="1200" dirty="0" smtClean="0">
                <a:cs typeface="Arial" panose="020B0604020202020204" pitchFamily="34" charset="0"/>
              </a:rPr>
              <a:t>tolerance</a:t>
            </a:r>
            <a:r>
              <a:rPr lang="en-GB" sz="1200" dirty="0">
                <a:cs typeface="Arial" panose="020B0604020202020204" pitchFamily="34" charset="0"/>
              </a:rPr>
              <a:t>.</a:t>
            </a:r>
            <a:r>
              <a:rPr lang="en-GB" sz="1200" baseline="30000" dirty="0">
                <a:cs typeface="Arial" panose="020B0604020202020204" pitchFamily="34" charset="0"/>
              </a:rPr>
              <a:t>(5)(6)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124700" y="3948317"/>
            <a:ext cx="1479656" cy="1300708"/>
          </a:xfrm>
          <a:prstGeom prst="roundRect">
            <a:avLst/>
          </a:prstGeom>
          <a:noFill/>
          <a:ln w="19050" cmpd="sng">
            <a:solidFill>
              <a:srgbClr val="306A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3917"/>
              </p:ext>
            </p:extLst>
          </p:nvPr>
        </p:nvGraphicFramePr>
        <p:xfrm>
          <a:off x="583096" y="3946412"/>
          <a:ext cx="7920657" cy="1297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0" name="CS ChemDraw Drawing" r:id="rId7" imgW="8800661" imgH="1441530" progId="ChemDraw.Document.6.0">
                  <p:embed/>
                </p:oleObj>
              </mc:Choice>
              <mc:Fallback>
                <p:oleObj name="CS ChemDraw Drawing" r:id="rId7" imgW="8800661" imgH="144153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3096" y="3946412"/>
                        <a:ext cx="7920657" cy="1297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871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4156" y="6038579"/>
            <a:ext cx="24886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5</a:t>
            </a:r>
            <a:r>
              <a:rPr lang="en-GB" sz="1400" baseline="300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th </a:t>
            </a:r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National Retrosynthesis Competition - First Round Entry</a:t>
            </a:r>
            <a:endParaRPr lang="en-GB" sz="1400" dirty="0">
              <a:solidFill>
                <a:schemeClr val="bg1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5</a:t>
            </a:fld>
            <a:endParaRPr lang="en-GB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89659" y="249961"/>
            <a:ext cx="7886700" cy="590838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Frutiger Next Pro" panose="020B0503040204020203" pitchFamily="34" charset="0"/>
              </a:rPr>
              <a:t>Forward Synthesis</a:t>
            </a:r>
            <a:endParaRPr lang="en-GB" sz="3200" dirty="0">
              <a:latin typeface="Frutiger Next Pro" panose="020B050304020402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6238" y="2565904"/>
            <a:ext cx="839152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GB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Taking </a:t>
            </a:r>
            <a:r>
              <a:rPr lang="en-GB" sz="1200" dirty="0">
                <a:solidFill>
                  <a:prstClr val="black"/>
                </a:solidFill>
                <a:cs typeface="Arial" panose="020B0604020202020204" pitchFamily="34" charset="0"/>
              </a:rPr>
              <a:t>advantage of </a:t>
            </a:r>
            <a:r>
              <a:rPr lang="en-GB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1,3-allylic </a:t>
            </a:r>
            <a:r>
              <a:rPr lang="en-GB" sz="1200" dirty="0">
                <a:solidFill>
                  <a:prstClr val="black"/>
                </a:solidFill>
                <a:cs typeface="Arial" panose="020B0604020202020204" pitchFamily="34" charset="0"/>
              </a:rPr>
              <a:t>strain, it is envisaged that </a:t>
            </a:r>
            <a:r>
              <a:rPr lang="en-GB" sz="1200" dirty="0" err="1" smtClean="0">
                <a:solidFill>
                  <a:prstClr val="black"/>
                </a:solidFill>
                <a:cs typeface="Arial" panose="020B0604020202020204" pitchFamily="34" charset="0"/>
              </a:rPr>
              <a:t>enolate</a:t>
            </a:r>
            <a:r>
              <a:rPr lang="en-GB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n-GB" sz="1200" b="1" dirty="0" smtClean="0">
                <a:cs typeface="Arial" panose="020B0604020202020204" pitchFamily="34" charset="0"/>
              </a:rPr>
              <a:t>8 </a:t>
            </a:r>
            <a:r>
              <a:rPr lang="en-GB" sz="1200" dirty="0" smtClean="0">
                <a:cs typeface="Arial" panose="020B0604020202020204" pitchFamily="34" charset="0"/>
              </a:rPr>
              <a:t>(inconsequential mix of </a:t>
            </a:r>
            <a:r>
              <a:rPr lang="en-GB" sz="1200" i="1" dirty="0" smtClean="0">
                <a:cs typeface="Arial" panose="020B0604020202020204" pitchFamily="34" charset="0"/>
              </a:rPr>
              <a:t>E</a:t>
            </a:r>
            <a:r>
              <a:rPr lang="en-GB" sz="1200" dirty="0" smtClean="0">
                <a:cs typeface="Arial" panose="020B0604020202020204" pitchFamily="34" charset="0"/>
              </a:rPr>
              <a:t> and </a:t>
            </a:r>
            <a:r>
              <a:rPr lang="en-GB" sz="1200" i="1" dirty="0" smtClean="0">
                <a:cs typeface="Arial" panose="020B0604020202020204" pitchFamily="34" charset="0"/>
              </a:rPr>
              <a:t>Z</a:t>
            </a:r>
            <a:r>
              <a:rPr lang="en-GB" sz="1200" dirty="0" smtClean="0">
                <a:cs typeface="Arial" panose="020B0604020202020204" pitchFamily="34" charset="0"/>
              </a:rPr>
              <a:t> isomers)</a:t>
            </a:r>
            <a:r>
              <a:rPr lang="en-GB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prstClr val="black"/>
                </a:solidFill>
                <a:cs typeface="Arial" panose="020B0604020202020204" pitchFamily="34" charset="0"/>
              </a:rPr>
              <a:t>will </a:t>
            </a:r>
            <a:r>
              <a:rPr lang="en-GB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attack </a:t>
            </a:r>
            <a:r>
              <a:rPr lang="en-GB" sz="1200" dirty="0">
                <a:solidFill>
                  <a:prstClr val="black"/>
                </a:solidFill>
                <a:cs typeface="Arial" panose="020B0604020202020204" pitchFamily="34" charset="0"/>
              </a:rPr>
              <a:t>the electrophile </a:t>
            </a:r>
            <a:r>
              <a:rPr lang="en-GB" sz="1200" dirty="0">
                <a:cs typeface="Arial" panose="020B0604020202020204" pitchFamily="34" charset="0"/>
              </a:rPr>
              <a:t>di-</a:t>
            </a:r>
            <a:r>
              <a:rPr lang="en-GB" sz="1200" dirty="0" err="1">
                <a:cs typeface="Arial" panose="020B0604020202020204" pitchFamily="34" charset="0"/>
              </a:rPr>
              <a:t>iodomethane</a:t>
            </a:r>
            <a:r>
              <a:rPr lang="en-GB" sz="1200" dirty="0">
                <a:cs typeface="Arial" panose="020B0604020202020204" pitchFamily="34" charset="0"/>
              </a:rPr>
              <a:t> solely from the least </a:t>
            </a:r>
            <a:r>
              <a:rPr lang="en-GB" sz="1200" dirty="0" smtClean="0">
                <a:cs typeface="Arial" panose="020B0604020202020204" pitchFamily="34" charset="0"/>
              </a:rPr>
              <a:t>hindered face (Figure </a:t>
            </a:r>
            <a:r>
              <a:rPr lang="en-GB" sz="1200" dirty="0">
                <a:cs typeface="Arial" panose="020B0604020202020204" pitchFamily="34" charset="0"/>
              </a:rPr>
              <a:t>1).</a:t>
            </a:r>
            <a:r>
              <a:rPr lang="en-GB" sz="1200" baseline="30000" dirty="0">
                <a:cs typeface="Arial" panose="020B0604020202020204" pitchFamily="34" charset="0"/>
              </a:rPr>
              <a:t>(</a:t>
            </a:r>
            <a:r>
              <a:rPr lang="en-GB" sz="1200" baseline="30000" dirty="0" smtClean="0">
                <a:cs typeface="Arial" panose="020B0604020202020204" pitchFamily="34" charset="0"/>
              </a:rPr>
              <a:t>7a)</a:t>
            </a:r>
            <a:r>
              <a:rPr lang="en-GB" sz="1200" dirty="0" smtClean="0">
                <a:cs typeface="Arial" panose="020B0604020202020204" pitchFamily="34" charset="0"/>
              </a:rPr>
              <a:t> </a:t>
            </a:r>
            <a:r>
              <a:rPr lang="en-GB" sz="1200" dirty="0">
                <a:cs typeface="Arial" panose="020B0604020202020204" pitchFamily="34" charset="0"/>
              </a:rPr>
              <a:t>Literature precedent indicates </a:t>
            </a:r>
            <a:r>
              <a:rPr lang="en-GB" sz="1200" dirty="0" smtClean="0">
                <a:cs typeface="Arial" panose="020B0604020202020204" pitchFamily="34" charset="0"/>
              </a:rPr>
              <a:t>good </a:t>
            </a:r>
            <a:r>
              <a:rPr lang="en-GB" sz="1200" i="1" dirty="0" err="1">
                <a:cs typeface="Arial" panose="020B0604020202020204" pitchFamily="34" charset="0"/>
              </a:rPr>
              <a:t>dr</a:t>
            </a:r>
            <a:r>
              <a:rPr lang="en-GB" sz="1200" dirty="0">
                <a:cs typeface="Arial" panose="020B0604020202020204" pitchFamily="34" charset="0"/>
              </a:rPr>
              <a:t> ranging from </a:t>
            </a:r>
            <a:r>
              <a:rPr lang="en-GB" sz="1200" dirty="0" smtClean="0">
                <a:cs typeface="Arial" panose="020B0604020202020204" pitchFamily="34" charset="0"/>
              </a:rPr>
              <a:t>6:1</a:t>
            </a:r>
            <a:r>
              <a:rPr lang="en-GB" sz="1200" baseline="30000" dirty="0" smtClean="0">
                <a:cs typeface="Arial" panose="020B0604020202020204" pitchFamily="34" charset="0"/>
              </a:rPr>
              <a:t>(7b)</a:t>
            </a:r>
            <a:r>
              <a:rPr lang="en-GB" sz="1200" dirty="0" smtClean="0">
                <a:cs typeface="Arial" panose="020B0604020202020204" pitchFamily="34" charset="0"/>
              </a:rPr>
              <a:t> </a:t>
            </a:r>
            <a:r>
              <a:rPr lang="en-GB" sz="1200" dirty="0">
                <a:cs typeface="Arial" panose="020B0604020202020204" pitchFamily="34" charset="0"/>
              </a:rPr>
              <a:t>to </a:t>
            </a:r>
            <a:r>
              <a:rPr lang="en-GB" sz="1200" dirty="0" smtClean="0">
                <a:cs typeface="Arial" panose="020B0604020202020204" pitchFamily="34" charset="0"/>
              </a:rPr>
              <a:t>96:4</a:t>
            </a:r>
            <a:r>
              <a:rPr lang="en-GB" sz="1200" baseline="30000" dirty="0" smtClean="0">
                <a:cs typeface="Arial" panose="020B0604020202020204" pitchFamily="34" charset="0"/>
              </a:rPr>
              <a:t>(7c)</a:t>
            </a:r>
            <a:r>
              <a:rPr lang="en-GB" sz="1200" dirty="0" smtClean="0">
                <a:cs typeface="Arial" panose="020B0604020202020204" pitchFamily="34" charset="0"/>
              </a:rPr>
              <a:t> </a:t>
            </a:r>
            <a:r>
              <a:rPr lang="en-GB" sz="1200" dirty="0">
                <a:cs typeface="Arial" panose="020B0604020202020204" pitchFamily="34" charset="0"/>
              </a:rPr>
              <a:t>for similar </a:t>
            </a:r>
            <a:r>
              <a:rPr lang="en-GB" sz="1200" dirty="0" smtClean="0">
                <a:cs typeface="Arial" panose="020B0604020202020204" pitchFamily="34" charset="0"/>
              </a:rPr>
              <a:t>examples (Scheme 2). In the discussed case, a higher </a:t>
            </a:r>
            <a:r>
              <a:rPr lang="en-GB" sz="1200" i="1" dirty="0" err="1" smtClean="0">
                <a:cs typeface="Arial" panose="020B0604020202020204" pitchFamily="34" charset="0"/>
              </a:rPr>
              <a:t>dr</a:t>
            </a:r>
            <a:r>
              <a:rPr lang="en-GB" sz="1200" i="1" dirty="0" smtClean="0">
                <a:cs typeface="Arial" panose="020B0604020202020204" pitchFamily="34" charset="0"/>
              </a:rPr>
              <a:t> </a:t>
            </a:r>
            <a:r>
              <a:rPr lang="en-GB" sz="1200" dirty="0" smtClean="0">
                <a:cs typeface="Arial" panose="020B0604020202020204" pitchFamily="34" charset="0"/>
              </a:rPr>
              <a:t>would be expected due to the large size of the electrophile employed. </a:t>
            </a:r>
            <a:endParaRPr lang="en-GB" sz="1200" i="1" baseline="30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en-GB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GB" sz="1200" dirty="0">
                <a:cs typeface="Arial" panose="020B0604020202020204" pitchFamily="34" charset="0"/>
              </a:rPr>
              <a:t>Cyclisation of </a:t>
            </a:r>
            <a:r>
              <a:rPr lang="en-GB" sz="1200" b="1" dirty="0" smtClean="0">
                <a:cs typeface="Arial" panose="020B0604020202020204" pitchFamily="34" charset="0"/>
              </a:rPr>
              <a:t>9</a:t>
            </a:r>
            <a:r>
              <a:rPr lang="en-GB" sz="1200" dirty="0" smtClean="0">
                <a:cs typeface="Arial" panose="020B0604020202020204" pitchFamily="34" charset="0"/>
              </a:rPr>
              <a:t> is </a:t>
            </a:r>
            <a:r>
              <a:rPr lang="en-GB" sz="1200" dirty="0">
                <a:cs typeface="Arial" panose="020B0604020202020204" pitchFamily="34" charset="0"/>
              </a:rPr>
              <a:t>expected to occur exclusively at the ester </a:t>
            </a:r>
            <a:r>
              <a:rPr lang="en-GB" sz="1200" dirty="0" smtClean="0">
                <a:cs typeface="Arial" panose="020B0604020202020204" pitchFamily="34" charset="0"/>
              </a:rPr>
              <a:t>(1,4-addition </a:t>
            </a:r>
            <a:r>
              <a:rPr lang="en-GB" sz="1200" dirty="0">
                <a:cs typeface="Arial" panose="020B0604020202020204" pitchFamily="34" charset="0"/>
              </a:rPr>
              <a:t>into the </a:t>
            </a:r>
            <a:r>
              <a:rPr lang="en-GB" sz="1200" dirty="0" err="1">
                <a:cs typeface="Arial" panose="020B0604020202020204" pitchFamily="34" charset="0"/>
              </a:rPr>
              <a:t>butenolide</a:t>
            </a:r>
            <a:r>
              <a:rPr lang="en-GB" sz="1200" dirty="0">
                <a:cs typeface="Arial" panose="020B0604020202020204" pitchFamily="34" charset="0"/>
              </a:rPr>
              <a:t> is not predicted due to the hard nucleophilic nature of the lithium </a:t>
            </a:r>
            <a:r>
              <a:rPr lang="en-GB" sz="1200" dirty="0" smtClean="0">
                <a:cs typeface="Arial" panose="020B0604020202020204" pitchFamily="34" charset="0"/>
              </a:rPr>
              <a:t>ion) </a:t>
            </a:r>
            <a:r>
              <a:rPr lang="en-GB" sz="1200" dirty="0">
                <a:cs typeface="Arial" panose="020B0604020202020204" pitchFamily="34" charset="0"/>
              </a:rPr>
              <a:t>to provide </a:t>
            </a:r>
            <a:r>
              <a:rPr lang="en-GB" sz="1200" dirty="0" smtClean="0">
                <a:cs typeface="Arial" panose="020B0604020202020204" pitchFamily="34" charset="0"/>
              </a:rPr>
              <a:t>5-membered </a:t>
            </a:r>
            <a:r>
              <a:rPr lang="en-GB" sz="1200" dirty="0">
                <a:cs typeface="Arial" panose="020B0604020202020204" pitchFamily="34" charset="0"/>
              </a:rPr>
              <a:t>cyclic ketone </a:t>
            </a:r>
            <a:r>
              <a:rPr lang="en-GB" sz="1200" b="1" dirty="0" smtClean="0">
                <a:cs typeface="Arial" panose="020B0604020202020204" pitchFamily="34" charset="0"/>
              </a:rPr>
              <a:t>10</a:t>
            </a:r>
            <a:r>
              <a:rPr lang="en-GB" sz="1200" dirty="0" smtClean="0">
                <a:cs typeface="Arial" panose="020B0604020202020204" pitchFamily="34" charset="0"/>
              </a:rPr>
              <a:t>.</a:t>
            </a:r>
            <a:r>
              <a:rPr lang="en-GB" sz="1200" baseline="30000" dirty="0" smtClean="0">
                <a:cs typeface="Arial" panose="020B0604020202020204" pitchFamily="34" charset="0"/>
              </a:rPr>
              <a:t>(</a:t>
            </a:r>
            <a:r>
              <a:rPr lang="en-GB" sz="1200" baseline="30000" dirty="0">
                <a:cs typeface="Arial" panose="020B0604020202020204" pitchFamily="34" charset="0"/>
              </a:rPr>
              <a:t>8</a:t>
            </a:r>
            <a:r>
              <a:rPr lang="en-GB" sz="1200" baseline="30000" dirty="0" smtClean="0">
                <a:cs typeface="Arial" panose="020B0604020202020204" pitchFamily="34" charset="0"/>
              </a:rPr>
              <a:t>)</a:t>
            </a:r>
            <a:endParaRPr lang="en-GB" sz="1200" baseline="30000" dirty="0">
              <a:cs typeface="Arial" panose="020B060402020202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289145" y="4032257"/>
            <a:ext cx="1282700" cy="1214824"/>
          </a:xfrm>
          <a:prstGeom prst="roundRect">
            <a:avLst/>
          </a:prstGeom>
          <a:noFill/>
          <a:ln w="19050" cmpd="sng">
            <a:solidFill>
              <a:srgbClr val="306A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968369" y="5240474"/>
            <a:ext cx="1992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rgbClr val="306AD8"/>
                </a:solidFill>
              </a:rPr>
              <a:t>Figure 1. Newman projection (R = Et and R</a:t>
            </a:r>
            <a:r>
              <a:rPr lang="en-GB" sz="1100" b="1" baseline="30000" dirty="0" smtClean="0">
                <a:solidFill>
                  <a:srgbClr val="306AD8"/>
                </a:solidFill>
              </a:rPr>
              <a:t>1</a:t>
            </a:r>
            <a:r>
              <a:rPr lang="en-GB" sz="1100" b="1" dirty="0" smtClean="0">
                <a:solidFill>
                  <a:srgbClr val="306AD8"/>
                </a:solidFill>
              </a:rPr>
              <a:t> = CO</a:t>
            </a:r>
            <a:r>
              <a:rPr lang="en-GB" sz="1100" b="1" baseline="-25000" dirty="0" smtClean="0">
                <a:solidFill>
                  <a:srgbClr val="306AD8"/>
                </a:solidFill>
              </a:rPr>
              <a:t>2</a:t>
            </a:r>
            <a:r>
              <a:rPr lang="en-GB" sz="1100" b="1" dirty="0" smtClean="0">
                <a:solidFill>
                  <a:srgbClr val="306AD8"/>
                </a:solidFill>
              </a:rPr>
              <a:t>Me)</a:t>
            </a:r>
            <a:endParaRPr lang="en-GB" sz="1100" b="1" dirty="0">
              <a:solidFill>
                <a:srgbClr val="306AD8"/>
              </a:solidFill>
            </a:endParaRPr>
          </a:p>
        </p:txBody>
      </p:sp>
      <p:graphicFrame>
        <p:nvGraphicFramePr>
          <p:cNvPr id="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300299"/>
              </p:ext>
            </p:extLst>
          </p:nvPr>
        </p:nvGraphicFramePr>
        <p:xfrm>
          <a:off x="574675" y="1314450"/>
          <a:ext cx="8135938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5" name="CS ChemDraw Drawing" r:id="rId3" imgW="9039999" imgH="1319490" progId="ChemDraw.Document.6.0">
                  <p:embed/>
                </p:oleObj>
              </mc:Choice>
              <mc:Fallback>
                <p:oleObj name="CS ChemDraw Drawing" r:id="rId3" imgW="9039999" imgH="131949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4675" y="1314450"/>
                        <a:ext cx="8135938" cy="1187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772846"/>
              </p:ext>
            </p:extLst>
          </p:nvPr>
        </p:nvGraphicFramePr>
        <p:xfrm>
          <a:off x="1477946" y="4090606"/>
          <a:ext cx="954082" cy="1092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6" name="CS ChemDraw Drawing" r:id="rId5" imgW="1060091" imgH="1214096" progId="ChemDraw.Document.6.0">
                  <p:embed/>
                </p:oleObj>
              </mc:Choice>
              <mc:Fallback>
                <p:oleObj name="CS ChemDraw Drawing" r:id="rId5" imgW="1060091" imgH="121409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77946" y="4090606"/>
                        <a:ext cx="954082" cy="1092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685212" y="5240474"/>
            <a:ext cx="46506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306AD8"/>
                </a:solidFill>
              </a:rPr>
              <a:t>Scheme 2. Example of alkylation reaction controlled by 1,3-allylic strain</a:t>
            </a:r>
            <a:r>
              <a:rPr lang="en-GB" sz="1100" b="1" baseline="30000" dirty="0" smtClean="0">
                <a:solidFill>
                  <a:srgbClr val="306AD8"/>
                </a:solidFill>
              </a:rPr>
              <a:t>(7b)  </a:t>
            </a:r>
            <a:endParaRPr lang="en-GB" sz="1100" b="1" baseline="30000" dirty="0">
              <a:solidFill>
                <a:srgbClr val="306AD8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9659" y="765464"/>
            <a:ext cx="4182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306AD8"/>
                </a:solidFill>
                <a:latin typeface="Frutiger Next Pro" panose="020B0503040204020203" pitchFamily="34" charset="0"/>
              </a:rPr>
              <a:t>1,3-allylic strain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677742"/>
              </p:ext>
            </p:extLst>
          </p:nvPr>
        </p:nvGraphicFramePr>
        <p:xfrm>
          <a:off x="3647387" y="4132206"/>
          <a:ext cx="4503737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7" name="CS ChemDraw Drawing" r:id="rId7" imgW="5004593" imgH="1056451" progId="ChemDraw.Document.6.0">
                  <p:embed/>
                </p:oleObj>
              </mc:Choice>
              <mc:Fallback>
                <p:oleObj name="CS ChemDraw Drawing" r:id="rId7" imgW="5004593" imgH="105645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47387" y="4132206"/>
                        <a:ext cx="4503737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ounded Rectangle 19"/>
          <p:cNvSpPr/>
          <p:nvPr/>
        </p:nvSpPr>
        <p:spPr>
          <a:xfrm>
            <a:off x="3394170" y="4032257"/>
            <a:ext cx="5025930" cy="1214824"/>
          </a:xfrm>
          <a:prstGeom prst="roundRect">
            <a:avLst/>
          </a:prstGeom>
          <a:noFill/>
          <a:ln w="19050" cmpd="sng">
            <a:solidFill>
              <a:srgbClr val="306A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82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6249" y="738180"/>
            <a:ext cx="8156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600" dirty="0" smtClean="0">
                <a:solidFill>
                  <a:srgbClr val="306AD8"/>
                </a:solidFill>
                <a:latin typeface="Frutiger Next Pro" panose="020B0503040204020203" pitchFamily="34" charset="0"/>
              </a:rPr>
              <a:t>RCEYM precursor synthesis</a:t>
            </a:r>
            <a:endParaRPr lang="en-GB" sz="1600" dirty="0">
              <a:solidFill>
                <a:srgbClr val="306AD8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4156" y="6038579"/>
            <a:ext cx="24886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5</a:t>
            </a:r>
            <a:r>
              <a:rPr lang="en-GB" sz="1400" baseline="300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th </a:t>
            </a:r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National Retrosynthesis Competition - First Round Entry</a:t>
            </a:r>
            <a:endParaRPr lang="en-GB" sz="1400" dirty="0">
              <a:solidFill>
                <a:schemeClr val="bg1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766062"/>
              </p:ext>
            </p:extLst>
          </p:nvPr>
        </p:nvGraphicFramePr>
        <p:xfrm>
          <a:off x="282575" y="1068388"/>
          <a:ext cx="859155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93" name="CS ChemDraw Drawing" r:id="rId3" imgW="9544607" imgH="1554120" progId="ChemDraw.Document.6.0">
                  <p:embed/>
                </p:oleObj>
              </mc:Choice>
              <mc:Fallback>
                <p:oleObj name="CS ChemDraw Drawing" r:id="rId3" imgW="9544607" imgH="15541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2575" y="1068388"/>
                        <a:ext cx="8591550" cy="1397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986734" y="4005249"/>
            <a:ext cx="60451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/>
              <a:t>Grignard addition to ketone </a:t>
            </a:r>
            <a:r>
              <a:rPr lang="en-GB" sz="1200" b="1" dirty="0" smtClean="0"/>
              <a:t>10</a:t>
            </a:r>
            <a:r>
              <a:rPr lang="en-GB" sz="1200" dirty="0" smtClean="0"/>
              <a:t> and subsequent </a:t>
            </a:r>
            <a:r>
              <a:rPr lang="en-GB" sz="1200" i="1" dirty="0" smtClean="0"/>
              <a:t>in situ </a:t>
            </a:r>
            <a:r>
              <a:rPr lang="en-GB" sz="1200" dirty="0" smtClean="0"/>
              <a:t>acetylation</a:t>
            </a:r>
            <a:r>
              <a:rPr lang="en-GB" sz="1200" i="1" dirty="0" smtClean="0"/>
              <a:t> </a:t>
            </a:r>
            <a:r>
              <a:rPr lang="en-GB" sz="1200" dirty="0" smtClean="0"/>
              <a:t>will</a:t>
            </a:r>
            <a:r>
              <a:rPr lang="en-GB" sz="1200" i="1" dirty="0" smtClean="0"/>
              <a:t> </a:t>
            </a:r>
            <a:r>
              <a:rPr lang="en-GB" sz="1200" dirty="0" smtClean="0"/>
              <a:t>provide ester </a:t>
            </a:r>
            <a:r>
              <a:rPr lang="en-GB" sz="1200" b="1" dirty="0" smtClean="0"/>
              <a:t>11</a:t>
            </a:r>
            <a:r>
              <a:rPr lang="en-GB" sz="1200" dirty="0" smtClean="0"/>
              <a:t>.</a:t>
            </a:r>
            <a:r>
              <a:rPr lang="en-GB" sz="1200" baseline="30000" dirty="0" smtClean="0"/>
              <a:t>(9a)</a:t>
            </a:r>
            <a:r>
              <a:rPr lang="en-GB" sz="1200" dirty="0" smtClean="0"/>
              <a:t> </a:t>
            </a:r>
            <a:endParaRPr lang="en-GB" sz="1200" dirty="0"/>
          </a:p>
          <a:p>
            <a:pPr algn="just"/>
            <a:endParaRPr lang="en-GB" sz="12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/>
              <a:t>Computational modelling of ketone </a:t>
            </a:r>
            <a:r>
              <a:rPr lang="en-GB" sz="1200" b="1" dirty="0" smtClean="0"/>
              <a:t>10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dirty="0" smtClean="0"/>
              <a:t>indicates </a:t>
            </a:r>
            <a:r>
              <a:rPr lang="en-GB" sz="1200" dirty="0"/>
              <a:t>steric </a:t>
            </a:r>
            <a:r>
              <a:rPr lang="en-GB" sz="1200" dirty="0" smtClean="0"/>
              <a:t>hindrance (by </a:t>
            </a:r>
            <a:r>
              <a:rPr lang="en-GB" sz="1200" dirty="0"/>
              <a:t>the ester and </a:t>
            </a:r>
            <a:r>
              <a:rPr lang="en-GB" sz="1200" dirty="0" err="1"/>
              <a:t>butenolide</a:t>
            </a:r>
            <a:r>
              <a:rPr lang="en-GB" sz="1200" dirty="0"/>
              <a:t> </a:t>
            </a:r>
            <a:r>
              <a:rPr lang="en-GB" sz="1200" dirty="0" smtClean="0"/>
              <a:t>moieties) </a:t>
            </a:r>
            <a:r>
              <a:rPr lang="en-GB" sz="1200" dirty="0"/>
              <a:t>at the bottom face </a:t>
            </a:r>
            <a:r>
              <a:rPr lang="en-GB" sz="1200" dirty="0" smtClean="0"/>
              <a:t>(</a:t>
            </a:r>
            <a:r>
              <a:rPr lang="en-GB" sz="1200" i="1" dirty="0"/>
              <a:t>S</a:t>
            </a:r>
            <a:r>
              <a:rPr lang="en-GB" sz="1200" i="1" dirty="0" smtClean="0"/>
              <a:t>i</a:t>
            </a:r>
            <a:r>
              <a:rPr lang="en-GB" sz="1200" dirty="0"/>
              <a:t>) will direct nucleophilic attack from </a:t>
            </a:r>
            <a:r>
              <a:rPr lang="en-GB" sz="1200" dirty="0" smtClean="0"/>
              <a:t>the </a:t>
            </a:r>
            <a:r>
              <a:rPr lang="en-GB" sz="1200" dirty="0"/>
              <a:t>top face </a:t>
            </a:r>
            <a:r>
              <a:rPr lang="en-GB" sz="1200" dirty="0" smtClean="0"/>
              <a:t>(</a:t>
            </a:r>
            <a:r>
              <a:rPr lang="en-GB" sz="1200" i="1" dirty="0" smtClean="0"/>
              <a:t>Re</a:t>
            </a:r>
            <a:r>
              <a:rPr lang="en-GB" sz="1200" dirty="0" smtClean="0"/>
              <a:t>) (Figure 2).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GB" sz="12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/>
              <a:t>Subsequent </a:t>
            </a:r>
            <a:r>
              <a:rPr lang="en-GB" sz="1200" dirty="0" smtClean="0"/>
              <a:t>inversion </a:t>
            </a:r>
            <a:r>
              <a:rPr lang="en-GB" sz="1200" dirty="0"/>
              <a:t>of </a:t>
            </a:r>
            <a:r>
              <a:rPr lang="en-GB" sz="1200" dirty="0" smtClean="0"/>
              <a:t>the (</a:t>
            </a:r>
            <a:r>
              <a:rPr lang="en-GB" sz="1200" i="1" dirty="0" smtClean="0"/>
              <a:t>R</a:t>
            </a:r>
            <a:r>
              <a:rPr lang="en-GB" sz="1200" dirty="0" smtClean="0"/>
              <a:t>)-</a:t>
            </a:r>
            <a:r>
              <a:rPr lang="en-GB" sz="1200" dirty="0" err="1" smtClean="0"/>
              <a:t>stereocentre</a:t>
            </a:r>
            <a:r>
              <a:rPr lang="en-GB" sz="1200" dirty="0"/>
              <a:t> </a:t>
            </a:r>
            <a:r>
              <a:rPr lang="en-GB" sz="1200" dirty="0" smtClean="0"/>
              <a:t>will </a:t>
            </a:r>
            <a:r>
              <a:rPr lang="en-GB" sz="1200" dirty="0"/>
              <a:t>be </a:t>
            </a:r>
            <a:r>
              <a:rPr lang="en-GB" sz="1200" dirty="0" smtClean="0"/>
              <a:t>achieved </a:t>
            </a:r>
            <a:r>
              <a:rPr lang="en-GB" sz="1200" dirty="0"/>
              <a:t>through </a:t>
            </a:r>
            <a:r>
              <a:rPr lang="en-GB" sz="1200" dirty="0" smtClean="0"/>
              <a:t>a </a:t>
            </a:r>
            <a:r>
              <a:rPr lang="en-GB" sz="1200" dirty="0"/>
              <a:t>copper-catalysed propargylic substitution </a:t>
            </a:r>
            <a:r>
              <a:rPr lang="en-GB" sz="1200" dirty="0" smtClean="0"/>
              <a:t>reaction </a:t>
            </a:r>
            <a:r>
              <a:rPr lang="en-GB" sz="1200" dirty="0"/>
              <a:t>(</a:t>
            </a:r>
            <a:r>
              <a:rPr lang="en-GB" sz="1200" i="1" dirty="0"/>
              <a:t>via</a:t>
            </a:r>
            <a:r>
              <a:rPr lang="en-GB" sz="1200" dirty="0"/>
              <a:t> planar copper </a:t>
            </a:r>
            <a:r>
              <a:rPr lang="en-GB" sz="1200" dirty="0" err="1"/>
              <a:t>allenylidene</a:t>
            </a:r>
            <a:r>
              <a:rPr lang="en-GB" sz="1200" dirty="0"/>
              <a:t> species </a:t>
            </a:r>
            <a:r>
              <a:rPr lang="en-GB" sz="1200" b="1" dirty="0" smtClean="0"/>
              <a:t>12</a:t>
            </a:r>
            <a:r>
              <a:rPr lang="en-GB" sz="1200" dirty="0" smtClean="0"/>
              <a:t>).</a:t>
            </a:r>
            <a:r>
              <a:rPr lang="en-GB" sz="1200" baseline="30000" dirty="0" smtClean="0"/>
              <a:t>(9b,c)</a:t>
            </a:r>
            <a:r>
              <a:rPr lang="en-GB" sz="1200" dirty="0" smtClean="0"/>
              <a:t> </a:t>
            </a:r>
            <a:r>
              <a:rPr lang="en-GB" sz="1200" dirty="0"/>
              <a:t>This will provide </a:t>
            </a:r>
            <a:r>
              <a:rPr lang="en-GB" sz="1200" dirty="0" smtClean="0"/>
              <a:t>the </a:t>
            </a:r>
            <a:r>
              <a:rPr lang="en-GB" sz="1200" dirty="0"/>
              <a:t>desired </a:t>
            </a:r>
            <a:r>
              <a:rPr lang="en-GB" sz="1200" dirty="0" smtClean="0"/>
              <a:t>amine </a:t>
            </a:r>
            <a:r>
              <a:rPr lang="en-GB" sz="1200" b="1" dirty="0" smtClean="0"/>
              <a:t>13</a:t>
            </a:r>
            <a:r>
              <a:rPr lang="en-GB" sz="1200" dirty="0" smtClean="0"/>
              <a:t> as the (</a:t>
            </a:r>
            <a:r>
              <a:rPr lang="en-GB" sz="1200" i="1" dirty="0" smtClean="0"/>
              <a:t>S</a:t>
            </a:r>
            <a:r>
              <a:rPr lang="en-GB" sz="1200" dirty="0" smtClean="0"/>
              <a:t>)-</a:t>
            </a:r>
            <a:r>
              <a:rPr lang="en-GB" sz="1200" dirty="0" err="1" smtClean="0"/>
              <a:t>epimer</a:t>
            </a:r>
            <a:r>
              <a:rPr lang="en-GB" sz="1200" dirty="0"/>
              <a:t> </a:t>
            </a:r>
            <a:r>
              <a:rPr lang="en-GB" sz="1200" dirty="0" smtClean="0"/>
              <a:t>(Scheme 3). 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114299" y="5036364"/>
            <a:ext cx="27431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rgbClr val="306AD8"/>
                </a:solidFill>
              </a:rPr>
              <a:t>Figure </a:t>
            </a:r>
            <a:r>
              <a:rPr lang="en-GB" sz="1100" b="1" dirty="0">
                <a:solidFill>
                  <a:srgbClr val="306AD8"/>
                </a:solidFill>
              </a:rPr>
              <a:t>2</a:t>
            </a:r>
            <a:r>
              <a:rPr lang="en-GB" sz="1100" b="1" dirty="0" smtClean="0">
                <a:solidFill>
                  <a:srgbClr val="306AD8"/>
                </a:solidFill>
              </a:rPr>
              <a:t>. Computational model of ketone intermediate 10</a:t>
            </a:r>
            <a:r>
              <a:rPr lang="en-GB" sz="1100" b="1" baseline="30000" dirty="0" smtClean="0">
                <a:solidFill>
                  <a:srgbClr val="306AD8"/>
                </a:solidFill>
              </a:rPr>
              <a:t>(10)</a:t>
            </a:r>
            <a:endParaRPr lang="en-GB" sz="1100" b="1" baseline="30000" dirty="0">
              <a:solidFill>
                <a:srgbClr val="306AD8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00025" y="2535937"/>
            <a:ext cx="2657473" cy="2388414"/>
            <a:chOff x="200025" y="2971800"/>
            <a:chExt cx="2657473" cy="2388414"/>
          </a:xfrm>
        </p:grpSpPr>
        <p:grpSp>
          <p:nvGrpSpPr>
            <p:cNvPr id="19" name="Group 18"/>
            <p:cNvGrpSpPr/>
            <p:nvPr/>
          </p:nvGrpSpPr>
          <p:grpSpPr>
            <a:xfrm>
              <a:off x="295274" y="3058943"/>
              <a:ext cx="2353541" cy="2237317"/>
              <a:chOff x="155864" y="2980336"/>
              <a:chExt cx="2353541" cy="2237317"/>
            </a:xfrm>
          </p:grpSpPr>
          <p:pic>
            <p:nvPicPr>
              <p:cNvPr id="1064" name="Picture 40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864" y="2980336"/>
                <a:ext cx="2353541" cy="21430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3" name="Straight Arrow Connector 12"/>
              <p:cNvCxnSpPr/>
              <p:nvPr/>
            </p:nvCxnSpPr>
            <p:spPr>
              <a:xfrm flipH="1">
                <a:off x="618321" y="3211168"/>
                <a:ext cx="230210" cy="488008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753140" y="3073353"/>
                <a:ext cx="10673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1200" b="1" dirty="0" smtClean="0">
                    <a:solidFill>
                      <a:srgbClr val="0070C0"/>
                    </a:solidFill>
                  </a:rPr>
                  <a:t>Nu attack</a:t>
                </a:r>
              </a:p>
              <a:p>
                <a:pPr algn="ctr"/>
                <a:r>
                  <a:rPr lang="en-GB" sz="1200" b="1" dirty="0" smtClean="0">
                    <a:solidFill>
                      <a:srgbClr val="0070C0"/>
                    </a:solidFill>
                  </a:rPr>
                  <a:t>Favoured (</a:t>
                </a:r>
                <a:r>
                  <a:rPr lang="en-GB" sz="1200" b="1" i="1" dirty="0" smtClean="0">
                    <a:solidFill>
                      <a:srgbClr val="0070C0"/>
                    </a:solidFill>
                  </a:rPr>
                  <a:t>Re</a:t>
                </a:r>
                <a:r>
                  <a:rPr lang="en-GB" sz="1200" b="1" dirty="0" smtClean="0">
                    <a:solidFill>
                      <a:srgbClr val="0070C0"/>
                    </a:solidFill>
                  </a:rPr>
                  <a:t>)</a:t>
                </a:r>
                <a:endParaRPr lang="en-GB" sz="1200" b="1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18292" y="4755988"/>
                <a:ext cx="11600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1200" dirty="0" smtClean="0">
                    <a:solidFill>
                      <a:srgbClr val="FF0000"/>
                    </a:solidFill>
                  </a:rPr>
                  <a:t>Nu attack</a:t>
                </a:r>
              </a:p>
              <a:p>
                <a:pPr algn="ctr"/>
                <a:r>
                  <a:rPr lang="en-GB" sz="1200" dirty="0" smtClean="0">
                    <a:solidFill>
                      <a:srgbClr val="FF0000"/>
                    </a:solidFill>
                  </a:rPr>
                  <a:t>Disfavoured (</a:t>
                </a:r>
                <a:r>
                  <a:rPr lang="en-GB" sz="1200" i="1" dirty="0" smtClean="0">
                    <a:solidFill>
                      <a:srgbClr val="FF0000"/>
                    </a:solidFill>
                  </a:rPr>
                  <a:t>Si</a:t>
                </a:r>
                <a:r>
                  <a:rPr lang="en-GB" sz="1200" dirty="0" smtClean="0">
                    <a:solidFill>
                      <a:srgbClr val="FF0000"/>
                    </a:solidFill>
                  </a:rPr>
                  <a:t>)</a:t>
                </a:r>
                <a:endParaRPr lang="en-GB" sz="1200" dirty="0">
                  <a:solidFill>
                    <a:srgbClr val="FF0000"/>
                  </a:solidFill>
                </a:endParaRPr>
              </a:p>
            </p:txBody>
          </p:sp>
          <p:graphicFrame>
            <p:nvGraphicFramePr>
              <p:cNvPr id="18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90041834"/>
                  </p:ext>
                </p:extLst>
              </p:nvPr>
            </p:nvGraphicFramePr>
            <p:xfrm>
              <a:off x="622300" y="4170363"/>
              <a:ext cx="274638" cy="5032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094" name="CS ChemDraw Drawing" r:id="rId6" imgW="275323" imgH="502646" progId="ChemDraw.Document.6.0">
                      <p:embed/>
                    </p:oleObj>
                  </mc:Choice>
                  <mc:Fallback>
                    <p:oleObj name="CS ChemDraw Drawing" r:id="rId6" imgW="275323" imgH="502646" progId="ChemDraw.Document.6.0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622300" y="4170363"/>
                            <a:ext cx="274638" cy="503237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5" name="Rounded Rectangle 24"/>
            <p:cNvSpPr/>
            <p:nvPr/>
          </p:nvSpPr>
          <p:spPr>
            <a:xfrm>
              <a:off x="200025" y="2971800"/>
              <a:ext cx="2657473" cy="2388414"/>
            </a:xfrm>
            <a:prstGeom prst="roundRect">
              <a:avLst/>
            </a:prstGeom>
            <a:noFill/>
            <a:ln w="19050" cmpd="sng">
              <a:solidFill>
                <a:srgbClr val="306AD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" name="Title 1"/>
          <p:cNvSpPr txBox="1">
            <a:spLocks/>
          </p:cNvSpPr>
          <p:nvPr/>
        </p:nvSpPr>
        <p:spPr>
          <a:xfrm>
            <a:off x="389659" y="249961"/>
            <a:ext cx="7886700" cy="590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latin typeface="Frutiger Next Pro" panose="020B0503040204020203" pitchFamily="34" charset="0"/>
              </a:rPr>
              <a:t>Forward Synthesis</a:t>
            </a:r>
            <a:endParaRPr lang="en-GB" sz="3200" dirty="0">
              <a:latin typeface="Frutiger Next Pro" panose="020B0503040204020203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085938"/>
              </p:ext>
            </p:extLst>
          </p:nvPr>
        </p:nvGraphicFramePr>
        <p:xfrm>
          <a:off x="3504956" y="2609369"/>
          <a:ext cx="5116513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95" name="CS ChemDraw Drawing" r:id="rId8" imgW="5562307" imgH="1243350" progId="ChemDraw.Document.6.0">
                  <p:embed/>
                </p:oleObj>
              </mc:Choice>
              <mc:Fallback>
                <p:oleObj name="CS ChemDraw Drawing" r:id="rId8" imgW="5562307" imgH="124335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04956" y="2609369"/>
                        <a:ext cx="5116513" cy="1120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857161" y="3781425"/>
            <a:ext cx="4564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>
                <a:solidFill>
                  <a:srgbClr val="306AD8"/>
                </a:solidFill>
              </a:rPr>
              <a:t>Scheme 3. </a:t>
            </a:r>
            <a:r>
              <a:rPr lang="en-GB" sz="1100" b="1" dirty="0" err="1" smtClean="0">
                <a:solidFill>
                  <a:srgbClr val="306AD8"/>
                </a:solidFill>
              </a:rPr>
              <a:t>Diastereoselective</a:t>
            </a:r>
            <a:r>
              <a:rPr lang="en-GB" sz="1100" b="1" dirty="0" smtClean="0">
                <a:solidFill>
                  <a:srgbClr val="306AD8"/>
                </a:solidFill>
              </a:rPr>
              <a:t> copper-catalysed </a:t>
            </a:r>
            <a:r>
              <a:rPr lang="en-GB" sz="1100" b="1" dirty="0">
                <a:solidFill>
                  <a:srgbClr val="306AD8"/>
                </a:solidFill>
              </a:rPr>
              <a:t>p</a:t>
            </a:r>
            <a:r>
              <a:rPr lang="en-GB" sz="1100" b="1" dirty="0" smtClean="0">
                <a:solidFill>
                  <a:srgbClr val="306AD8"/>
                </a:solidFill>
              </a:rPr>
              <a:t>ropargylic substitution</a:t>
            </a:r>
            <a:r>
              <a:rPr lang="en-GB" sz="1100" b="1" baseline="30000" dirty="0" smtClean="0">
                <a:solidFill>
                  <a:srgbClr val="306AD8"/>
                </a:solidFill>
              </a:rPr>
              <a:t>(9b)</a:t>
            </a:r>
            <a:endParaRPr lang="en-GB" sz="1100" b="1" baseline="30000" dirty="0">
              <a:solidFill>
                <a:srgbClr val="306AD8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477175" y="2572437"/>
            <a:ext cx="5286376" cy="1228038"/>
          </a:xfrm>
          <a:prstGeom prst="roundRect">
            <a:avLst/>
          </a:prstGeom>
          <a:noFill/>
          <a:ln w="19050" cmpd="sng">
            <a:solidFill>
              <a:srgbClr val="306A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74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4156" y="6038579"/>
            <a:ext cx="24886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5</a:t>
            </a:r>
            <a:r>
              <a:rPr lang="en-GB" sz="1400" baseline="300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th </a:t>
            </a:r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National Retrosynthesis Competition - First Round Entry</a:t>
            </a:r>
            <a:endParaRPr lang="en-GB" sz="1400" dirty="0">
              <a:solidFill>
                <a:schemeClr val="bg1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7</a:t>
            </a:fld>
            <a:endParaRPr lang="en-GB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9659" y="249961"/>
            <a:ext cx="7886700" cy="590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latin typeface="Frutiger Next Pro" panose="020B0503040204020203" pitchFamily="34" charset="0"/>
              </a:rPr>
              <a:t>Forward Synthesis</a:t>
            </a:r>
            <a:endParaRPr lang="en-GB" sz="3200" dirty="0">
              <a:latin typeface="Frutiger Next Pro" panose="020B0503040204020203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021595"/>
              </p:ext>
            </p:extLst>
          </p:nvPr>
        </p:nvGraphicFramePr>
        <p:xfrm>
          <a:off x="576263" y="1152525"/>
          <a:ext cx="6364287" cy="274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4" name="CS ChemDraw Drawing" r:id="rId3" imgW="7075592" imgH="3041550" progId="ChemDraw.Document.6.0">
                  <p:embed/>
                </p:oleObj>
              </mc:Choice>
              <mc:Fallback>
                <p:oleObj name="CS ChemDraw Drawing" r:id="rId3" imgW="7075592" imgH="304155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6263" y="1152525"/>
                        <a:ext cx="6364287" cy="2741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70595" y="4023504"/>
            <a:ext cx="87543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/>
              <a:t>Tandem diene-</a:t>
            </a:r>
            <a:r>
              <a:rPr lang="en-GB" sz="1200" dirty="0" err="1"/>
              <a:t>yne</a:t>
            </a:r>
            <a:r>
              <a:rPr lang="en-GB" sz="1200" dirty="0"/>
              <a:t> </a:t>
            </a:r>
            <a:r>
              <a:rPr lang="en-GB" sz="1200" dirty="0" smtClean="0"/>
              <a:t>ring </a:t>
            </a:r>
            <a:r>
              <a:rPr lang="en-GB" sz="1200" dirty="0"/>
              <a:t>closing metathesis of </a:t>
            </a:r>
            <a:r>
              <a:rPr lang="en-GB" sz="1200" b="1" dirty="0" smtClean="0"/>
              <a:t>13</a:t>
            </a:r>
            <a:r>
              <a:rPr lang="en-GB" sz="1200" dirty="0" smtClean="0"/>
              <a:t> (</a:t>
            </a:r>
            <a:r>
              <a:rPr lang="en-GB" sz="1200" dirty="0"/>
              <a:t>aided by the Thorpe-</a:t>
            </a:r>
            <a:r>
              <a:rPr lang="en-GB" sz="1200" dirty="0" err="1"/>
              <a:t>Ingold</a:t>
            </a:r>
            <a:r>
              <a:rPr lang="en-GB" sz="1200" dirty="0"/>
              <a:t> </a:t>
            </a:r>
            <a:r>
              <a:rPr lang="en-GB" sz="1200" dirty="0" smtClean="0"/>
              <a:t>effect) is </a:t>
            </a:r>
            <a:r>
              <a:rPr lang="en-GB" sz="1200" dirty="0"/>
              <a:t>envisaged </a:t>
            </a:r>
            <a:r>
              <a:rPr lang="en-GB" sz="1200" dirty="0" smtClean="0"/>
              <a:t>to </a:t>
            </a:r>
            <a:r>
              <a:rPr lang="en-GB" sz="1200" dirty="0"/>
              <a:t>provide </a:t>
            </a:r>
            <a:r>
              <a:rPr lang="en-GB" sz="1200" dirty="0" smtClean="0"/>
              <a:t>cyclised compound </a:t>
            </a:r>
            <a:r>
              <a:rPr lang="en-GB" sz="1200" b="1" dirty="0" smtClean="0"/>
              <a:t>14</a:t>
            </a:r>
            <a:r>
              <a:rPr lang="en-GB" sz="1200" dirty="0" smtClean="0"/>
              <a:t>.</a:t>
            </a:r>
            <a:r>
              <a:rPr lang="en-GB" sz="1200" baseline="30000" dirty="0" smtClean="0"/>
              <a:t>(11a)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GB" sz="12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/>
              <a:t>Formation of the initial ruthenium </a:t>
            </a:r>
            <a:r>
              <a:rPr lang="en-GB" sz="1200" dirty="0" err="1"/>
              <a:t>carbene</a:t>
            </a:r>
            <a:r>
              <a:rPr lang="en-GB" sz="1200" dirty="0"/>
              <a:t> species </a:t>
            </a:r>
            <a:r>
              <a:rPr lang="en-GB" sz="1200" b="1" dirty="0" smtClean="0"/>
              <a:t>16</a:t>
            </a:r>
            <a:r>
              <a:rPr lang="en-GB" sz="1200" dirty="0" smtClean="0"/>
              <a:t> </a:t>
            </a:r>
            <a:r>
              <a:rPr lang="en-GB" sz="1200" dirty="0"/>
              <a:t>will take place exclusively at the terminal alkene, enabling cyclisation to occur first with the adjacent alkyne moiety and then with the internal alkene in a tandem fashion</a:t>
            </a:r>
            <a:r>
              <a:rPr lang="en-GB" sz="1200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GB" sz="1200" dirty="0"/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en-GB" sz="1200" dirty="0">
                <a:solidFill>
                  <a:prstClr val="black"/>
                </a:solidFill>
              </a:rPr>
              <a:t>The basic nitrogen is </a:t>
            </a:r>
            <a:r>
              <a:rPr lang="en-GB" sz="1200" dirty="0" smtClean="0">
                <a:solidFill>
                  <a:prstClr val="black"/>
                </a:solidFill>
              </a:rPr>
              <a:t>protonated to </a:t>
            </a:r>
            <a:r>
              <a:rPr lang="en-GB" sz="1200" dirty="0">
                <a:solidFill>
                  <a:prstClr val="black"/>
                </a:solidFill>
              </a:rPr>
              <a:t>maintain catalyst activity as reported in the total synthesis of </a:t>
            </a:r>
            <a:r>
              <a:rPr lang="en-GB" sz="1200" dirty="0" err="1">
                <a:solidFill>
                  <a:prstClr val="black"/>
                </a:solidFill>
              </a:rPr>
              <a:t>Erythrocarine</a:t>
            </a:r>
            <a:r>
              <a:rPr lang="en-GB" sz="1200" dirty="0">
                <a:solidFill>
                  <a:prstClr val="black"/>
                </a:solidFill>
              </a:rPr>
              <a:t> (Scheme 4).</a:t>
            </a:r>
            <a:r>
              <a:rPr lang="en-GB" sz="1200" baseline="30000" dirty="0">
                <a:solidFill>
                  <a:prstClr val="black"/>
                </a:solidFill>
              </a:rPr>
              <a:t>(</a:t>
            </a:r>
            <a:r>
              <a:rPr lang="en-GB" sz="1200" baseline="30000" dirty="0" smtClean="0">
                <a:solidFill>
                  <a:prstClr val="black"/>
                </a:solidFill>
              </a:rPr>
              <a:t>11b)</a:t>
            </a:r>
            <a:endParaRPr lang="en-GB" sz="1200" baseline="30000" dirty="0">
              <a:solidFill>
                <a:prstClr val="black"/>
              </a:solidFill>
            </a:endParaRPr>
          </a:p>
          <a:p>
            <a:pPr algn="just"/>
            <a:endParaRPr lang="en-GB" sz="12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 smtClean="0"/>
              <a:t>Selective demethylation using </a:t>
            </a:r>
            <a:r>
              <a:rPr lang="en-GB" sz="1200" dirty="0" err="1"/>
              <a:t>Nicolaou’s</a:t>
            </a:r>
            <a:r>
              <a:rPr lang="en-GB" sz="1200" dirty="0"/>
              <a:t> conditions will provide </a:t>
            </a:r>
            <a:r>
              <a:rPr lang="en-GB" sz="1200" dirty="0" smtClean="0"/>
              <a:t>access </a:t>
            </a:r>
            <a:r>
              <a:rPr lang="en-GB" sz="1200" dirty="0"/>
              <a:t>to </a:t>
            </a:r>
            <a:r>
              <a:rPr lang="en-GB" sz="1200" dirty="0" smtClean="0"/>
              <a:t>carboxylic </a:t>
            </a:r>
            <a:r>
              <a:rPr lang="en-GB" sz="1200" dirty="0"/>
              <a:t>acid intermediate </a:t>
            </a:r>
            <a:r>
              <a:rPr lang="en-GB" sz="1200" b="1" dirty="0" smtClean="0"/>
              <a:t>15</a:t>
            </a:r>
            <a:r>
              <a:rPr lang="en-GB" sz="1200" dirty="0" smtClean="0"/>
              <a:t>.</a:t>
            </a:r>
            <a:r>
              <a:rPr lang="en-GB" sz="1200" baseline="30000" dirty="0" smtClean="0"/>
              <a:t>(12)</a:t>
            </a:r>
            <a:endParaRPr lang="en-GB" sz="1200" baseline="30000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540775"/>
              </p:ext>
            </p:extLst>
          </p:nvPr>
        </p:nvGraphicFramePr>
        <p:xfrm>
          <a:off x="4976797" y="2580371"/>
          <a:ext cx="3722183" cy="848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5" name="CS ChemDraw Drawing" r:id="rId5" imgW="4135759" imgH="942922" progId="ChemDraw.Document.6.0">
                  <p:embed/>
                </p:oleObj>
              </mc:Choice>
              <mc:Fallback>
                <p:oleObj name="CS ChemDraw Drawing" r:id="rId5" imgW="4135759" imgH="94292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76797" y="2580371"/>
                        <a:ext cx="3722183" cy="8486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4920642" y="2525892"/>
            <a:ext cx="3790951" cy="952500"/>
          </a:xfrm>
          <a:prstGeom prst="roundRect">
            <a:avLst/>
          </a:prstGeom>
          <a:noFill/>
          <a:ln w="19050" cmpd="sng">
            <a:solidFill>
              <a:srgbClr val="306A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850856" y="3478392"/>
            <a:ext cx="3943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>
                <a:solidFill>
                  <a:srgbClr val="306AD8"/>
                </a:solidFill>
              </a:rPr>
              <a:t>Scheme 4. Application of RCEYM in the total synthesis of </a:t>
            </a:r>
            <a:r>
              <a:rPr lang="en-GB" sz="1100" b="1" dirty="0" err="1" smtClean="0">
                <a:solidFill>
                  <a:srgbClr val="306AD8"/>
                </a:solidFill>
              </a:rPr>
              <a:t>Erythrocarine</a:t>
            </a:r>
            <a:r>
              <a:rPr lang="en-GB" sz="1100" b="1" baseline="30000" dirty="0" smtClean="0">
                <a:solidFill>
                  <a:srgbClr val="306AD8"/>
                </a:solidFill>
              </a:rPr>
              <a:t>(11b)</a:t>
            </a:r>
            <a:endParaRPr lang="en-GB" sz="1100" b="1" baseline="30000" dirty="0">
              <a:solidFill>
                <a:srgbClr val="306AD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9659" y="765464"/>
            <a:ext cx="4182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306AD8"/>
                </a:solidFill>
                <a:latin typeface="Frutiger Next Pro" panose="020B0503040204020203" pitchFamily="34" charset="0"/>
              </a:rPr>
              <a:t>RCEYM reaction</a:t>
            </a:r>
          </a:p>
        </p:txBody>
      </p:sp>
    </p:spTree>
    <p:extLst>
      <p:ext uri="{BB962C8B-B14F-4D97-AF65-F5344CB8AC3E}">
        <p14:creationId xmlns:p14="http://schemas.microsoft.com/office/powerpoint/2010/main" val="158416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922875"/>
              </p:ext>
            </p:extLst>
          </p:nvPr>
        </p:nvGraphicFramePr>
        <p:xfrm>
          <a:off x="760413" y="1182688"/>
          <a:ext cx="7599362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74" name="CS ChemDraw Drawing" r:id="rId3" imgW="8443918" imgH="1299310" progId="ChemDraw.Document.6.0">
                  <p:embed/>
                </p:oleObj>
              </mc:Choice>
              <mc:Fallback>
                <p:oleObj name="CS ChemDraw Drawing" r:id="rId3" imgW="8443918" imgH="129931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0413" y="1182688"/>
                        <a:ext cx="7599362" cy="116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224156" y="6038579"/>
            <a:ext cx="24886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5</a:t>
            </a:r>
            <a:r>
              <a:rPr lang="en-GB" sz="1400" baseline="300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th </a:t>
            </a:r>
            <a:r>
              <a:rPr lang="en-GB" sz="1400" dirty="0" smtClean="0">
                <a:solidFill>
                  <a:schemeClr val="bg1"/>
                </a:solidFill>
                <a:latin typeface="Frutiger Next Pro" panose="020B0503040204020203" pitchFamily="34" charset="0"/>
              </a:rPr>
              <a:t>National Retrosynthesis Competition - First Round Entry</a:t>
            </a:r>
            <a:endParaRPr lang="en-GB" sz="1400" dirty="0">
              <a:solidFill>
                <a:schemeClr val="bg1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8</a:t>
            </a:fld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89659" y="249961"/>
            <a:ext cx="7886700" cy="590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latin typeface="Frutiger Next Pro" panose="020B0503040204020203" pitchFamily="34" charset="0"/>
              </a:rPr>
              <a:t>Forward Synthesis</a:t>
            </a:r>
            <a:endParaRPr lang="en-GB" sz="3200" dirty="0">
              <a:latin typeface="Frutiger Next Pro" panose="020B0503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9658" y="841664"/>
            <a:ext cx="7268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>
                <a:solidFill>
                  <a:srgbClr val="306AD8"/>
                </a:solidFill>
                <a:latin typeface="Frutiger Next Pro" panose="020B0503040204020203" pitchFamily="34" charset="0"/>
              </a:rPr>
              <a:t>End game</a:t>
            </a:r>
            <a:endParaRPr lang="en-GB" dirty="0">
              <a:solidFill>
                <a:srgbClr val="306AD8"/>
              </a:solidFill>
              <a:latin typeface="Frutiger Next Pro" panose="020B05030402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1451" y="2340074"/>
            <a:ext cx="88174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/>
              <a:t>Silver(I) </a:t>
            </a:r>
            <a:r>
              <a:rPr lang="en-GB" sz="1200" dirty="0" err="1"/>
              <a:t>triflate</a:t>
            </a:r>
            <a:r>
              <a:rPr lang="en-GB" sz="1200" dirty="0"/>
              <a:t> catalysed intramolecular addition of the carboxylic acid of</a:t>
            </a:r>
            <a:r>
              <a:rPr lang="en-GB" sz="1200" dirty="0">
                <a:solidFill>
                  <a:srgbClr val="FF0000"/>
                </a:solidFill>
              </a:rPr>
              <a:t> </a:t>
            </a:r>
            <a:r>
              <a:rPr lang="en-GB" sz="1200" b="1" dirty="0" smtClean="0"/>
              <a:t>15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dirty="0"/>
              <a:t>to the adjacent olefin will give access to the corresponding bridged lactone </a:t>
            </a:r>
            <a:r>
              <a:rPr lang="en-GB" sz="1200" b="1" dirty="0" smtClean="0"/>
              <a:t>19</a:t>
            </a:r>
            <a:r>
              <a:rPr lang="en-GB" sz="1200" dirty="0" smtClean="0"/>
              <a:t>, as reported by Yang </a:t>
            </a:r>
            <a:r>
              <a:rPr lang="en-GB" sz="1200" i="1" dirty="0" smtClean="0"/>
              <a:t>at al </a:t>
            </a:r>
            <a:r>
              <a:rPr lang="en-GB" sz="1200" dirty="0" smtClean="0"/>
              <a:t>(Scheme 5).</a:t>
            </a:r>
            <a:r>
              <a:rPr lang="en-GB" sz="1200" baseline="30000" dirty="0" smtClean="0"/>
              <a:t>(13) </a:t>
            </a:r>
            <a:r>
              <a:rPr lang="en-GB" sz="1200" dirty="0" smtClean="0"/>
              <a:t>Although silver (I) can coordinate to both alkenes of the diene system, only coordination to the alkene adjacent to the carboxylic acid (intermediate </a:t>
            </a:r>
            <a:r>
              <a:rPr lang="en-GB" sz="1200" b="1" dirty="0" smtClean="0"/>
              <a:t>18</a:t>
            </a:r>
            <a:r>
              <a:rPr lang="en-GB" sz="1200" dirty="0" smtClean="0"/>
              <a:t>) can result in cyclisation. Cyclisation is expected to provide 6-membered lactone </a:t>
            </a:r>
            <a:r>
              <a:rPr lang="en-GB" sz="1200" b="1" dirty="0" smtClean="0"/>
              <a:t>19 </a:t>
            </a:r>
            <a:r>
              <a:rPr lang="en-GB" sz="1200" dirty="0" smtClean="0"/>
              <a:t>exclusively, as this allows the reacting cyclohexene ring to adopt a chair conformation (as in </a:t>
            </a:r>
            <a:r>
              <a:rPr lang="en-GB" sz="1200" dirty="0"/>
              <a:t>accordance with the </a:t>
            </a:r>
            <a:r>
              <a:rPr lang="en-GB" sz="1200" dirty="0" err="1"/>
              <a:t>Fürst-Plattner</a:t>
            </a:r>
            <a:r>
              <a:rPr lang="en-GB" sz="1200" dirty="0"/>
              <a:t> </a:t>
            </a:r>
            <a:r>
              <a:rPr lang="en-GB" sz="1200" dirty="0" smtClean="0"/>
              <a:t>rule).  </a:t>
            </a:r>
            <a:endParaRPr lang="en-GB" sz="12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GB" sz="12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 smtClean="0"/>
              <a:t>Alternative </a:t>
            </a:r>
            <a:r>
              <a:rPr lang="en-GB" sz="1200" dirty="0"/>
              <a:t>methods to form </a:t>
            </a:r>
            <a:r>
              <a:rPr lang="en-GB" sz="1200" dirty="0" smtClean="0"/>
              <a:t>lactone </a:t>
            </a:r>
            <a:r>
              <a:rPr lang="en-GB" sz="1200" b="1" dirty="0" smtClean="0"/>
              <a:t>19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dirty="0" smtClean="0"/>
              <a:t>could be </a:t>
            </a:r>
            <a:r>
              <a:rPr lang="en-GB" sz="1200" dirty="0"/>
              <a:t>employed at this stage, including </a:t>
            </a:r>
            <a:r>
              <a:rPr lang="en-GB" sz="1200" dirty="0" err="1" smtClean="0"/>
              <a:t>iodolactonisation</a:t>
            </a:r>
            <a:r>
              <a:rPr lang="en-GB" sz="1200" baseline="30000" dirty="0" smtClean="0"/>
              <a:t>(14a)</a:t>
            </a:r>
            <a:r>
              <a:rPr lang="en-GB" sz="1200" dirty="0" smtClean="0"/>
              <a:t> </a:t>
            </a:r>
            <a:r>
              <a:rPr lang="en-GB" sz="1200" dirty="0"/>
              <a:t>and </a:t>
            </a:r>
            <a:r>
              <a:rPr lang="en-GB" sz="1200" dirty="0" smtClean="0"/>
              <a:t>Co-mediated cyclisation.</a:t>
            </a:r>
            <a:r>
              <a:rPr lang="en-GB" sz="1200" baseline="30000" dirty="0" smtClean="0"/>
              <a:t>(14b)</a:t>
            </a:r>
            <a:endParaRPr lang="en-GB" sz="1200" baseline="30000" dirty="0"/>
          </a:p>
          <a:p>
            <a:pPr algn="just"/>
            <a:endParaRPr lang="en-GB" sz="1200" baseline="30000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sz="1200" dirty="0"/>
              <a:t>Finally, reduction of diene </a:t>
            </a:r>
            <a:r>
              <a:rPr lang="en-GB" sz="1200" b="1" dirty="0" smtClean="0"/>
              <a:t>19</a:t>
            </a:r>
            <a:r>
              <a:rPr lang="en-GB" sz="1200" dirty="0" smtClean="0">
                <a:solidFill>
                  <a:srgbClr val="FF0000"/>
                </a:solidFill>
              </a:rPr>
              <a:t> </a:t>
            </a:r>
            <a:r>
              <a:rPr lang="en-GB" sz="1200" dirty="0"/>
              <a:t>is predicted to </a:t>
            </a:r>
            <a:r>
              <a:rPr lang="en-GB" sz="1200" dirty="0" smtClean="0"/>
              <a:t>be </a:t>
            </a:r>
            <a:r>
              <a:rPr lang="en-GB" sz="1200" dirty="0"/>
              <a:t>both stereo- and </a:t>
            </a:r>
            <a:r>
              <a:rPr lang="en-GB" sz="1200" dirty="0" err="1"/>
              <a:t>regioselective</a:t>
            </a:r>
            <a:r>
              <a:rPr lang="en-GB" sz="1200" dirty="0"/>
              <a:t> for the more electron rich alkene as reported in the </a:t>
            </a:r>
            <a:r>
              <a:rPr lang="en-GB" sz="1200" dirty="0" smtClean="0"/>
              <a:t>literature (Scheme 6).</a:t>
            </a:r>
            <a:r>
              <a:rPr lang="en-GB" sz="1200" baseline="30000" dirty="0" smtClean="0"/>
              <a:t>(15)</a:t>
            </a:r>
            <a:r>
              <a:rPr lang="en-GB" sz="1200" dirty="0" smtClean="0"/>
              <a:t> We </a:t>
            </a:r>
            <a:r>
              <a:rPr lang="en-GB" sz="1200" dirty="0"/>
              <a:t>are expecting </a:t>
            </a:r>
            <a:r>
              <a:rPr lang="en-GB" sz="1200" dirty="0" smtClean="0"/>
              <a:t>hydrogenation </a:t>
            </a:r>
            <a:r>
              <a:rPr lang="en-GB" sz="1200" dirty="0"/>
              <a:t>to occur at the least hindered face resulting in </a:t>
            </a:r>
            <a:r>
              <a:rPr lang="en-GB" sz="1200" dirty="0" smtClean="0"/>
              <a:t>a thermodynamically more stable </a:t>
            </a:r>
            <a:r>
              <a:rPr lang="en-GB" sz="1200" i="1" dirty="0" smtClean="0"/>
              <a:t>trans</a:t>
            </a:r>
            <a:r>
              <a:rPr lang="en-GB" sz="1200" dirty="0" smtClean="0"/>
              <a:t>-</a:t>
            </a:r>
            <a:r>
              <a:rPr lang="en-GB" sz="1200" dirty="0" err="1" smtClean="0"/>
              <a:t>decahydroquinoline</a:t>
            </a:r>
            <a:r>
              <a:rPr lang="en-GB" sz="1200" dirty="0" smtClean="0"/>
              <a:t> system.</a:t>
            </a:r>
            <a:endParaRPr lang="en-GB" sz="1200" dirty="0"/>
          </a:p>
        </p:txBody>
      </p:sp>
      <p:sp>
        <p:nvSpPr>
          <p:cNvPr id="24" name="Rounded Rectangle 23"/>
          <p:cNvSpPr/>
          <p:nvPr/>
        </p:nvSpPr>
        <p:spPr>
          <a:xfrm>
            <a:off x="7251701" y="1162049"/>
            <a:ext cx="1149350" cy="1136651"/>
          </a:xfrm>
          <a:prstGeom prst="roundRect">
            <a:avLst/>
          </a:prstGeom>
          <a:noFill/>
          <a:ln w="19050" cmpd="sng">
            <a:solidFill>
              <a:srgbClr val="306A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184106" y="5536216"/>
            <a:ext cx="32255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306AD8"/>
                </a:solidFill>
              </a:rPr>
              <a:t>Scheme </a:t>
            </a:r>
            <a:r>
              <a:rPr lang="en-GB" sz="1100" b="1" dirty="0">
                <a:solidFill>
                  <a:srgbClr val="306AD8"/>
                </a:solidFill>
              </a:rPr>
              <a:t>5</a:t>
            </a:r>
            <a:r>
              <a:rPr lang="en-GB" sz="1100" b="1" dirty="0" smtClean="0">
                <a:solidFill>
                  <a:srgbClr val="306AD8"/>
                </a:solidFill>
              </a:rPr>
              <a:t>. Formation of the lactone intermediate</a:t>
            </a:r>
            <a:r>
              <a:rPr lang="en-GB" sz="1100" b="1" baseline="30000" dirty="0" smtClean="0">
                <a:solidFill>
                  <a:srgbClr val="306AD8"/>
                </a:solidFill>
              </a:rPr>
              <a:t>(13)</a:t>
            </a:r>
            <a:endParaRPr lang="en-GB" sz="1100" b="1" baseline="30000" dirty="0">
              <a:solidFill>
                <a:srgbClr val="306AD8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4871650" y="4601934"/>
            <a:ext cx="3181350" cy="981075"/>
            <a:chOff x="4972050" y="3686175"/>
            <a:chExt cx="3181350" cy="981075"/>
          </a:xfrm>
        </p:grpSpPr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65302899"/>
                </p:ext>
              </p:extLst>
            </p:nvPr>
          </p:nvGraphicFramePr>
          <p:xfrm>
            <a:off x="5107375" y="3784829"/>
            <a:ext cx="2909888" cy="782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275" name="CS ChemDraw Drawing" r:id="rId5" imgW="3232093" imgH="870041" progId="ChemDraw.Document.6.0">
                    <p:embed/>
                  </p:oleObj>
                </mc:Choice>
                <mc:Fallback>
                  <p:oleObj name="CS ChemDraw Drawing" r:id="rId5" imgW="3232093" imgH="870041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107375" y="3784829"/>
                          <a:ext cx="2909888" cy="7826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Rounded Rectangle 21"/>
            <p:cNvSpPr/>
            <p:nvPr/>
          </p:nvSpPr>
          <p:spPr>
            <a:xfrm>
              <a:off x="4972050" y="3686175"/>
              <a:ext cx="3181350" cy="981075"/>
            </a:xfrm>
            <a:prstGeom prst="roundRect">
              <a:avLst/>
            </a:prstGeom>
            <a:noFill/>
            <a:ln w="19050" cmpd="sng">
              <a:solidFill>
                <a:srgbClr val="306AD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182478" y="5536216"/>
            <a:ext cx="25939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 smtClean="0">
                <a:solidFill>
                  <a:srgbClr val="306AD8"/>
                </a:solidFill>
              </a:rPr>
              <a:t>Scheme </a:t>
            </a:r>
            <a:r>
              <a:rPr lang="en-GB" sz="1100" b="1" dirty="0">
                <a:solidFill>
                  <a:srgbClr val="306AD8"/>
                </a:solidFill>
              </a:rPr>
              <a:t>6</a:t>
            </a:r>
            <a:r>
              <a:rPr lang="en-GB" sz="1100" b="1" dirty="0" smtClean="0">
                <a:solidFill>
                  <a:srgbClr val="306AD8"/>
                </a:solidFill>
              </a:rPr>
              <a:t>. Selective  alkene reduction</a:t>
            </a:r>
            <a:r>
              <a:rPr lang="en-GB" sz="1100" b="1" baseline="30000" dirty="0" smtClean="0">
                <a:solidFill>
                  <a:srgbClr val="306AD8"/>
                </a:solidFill>
              </a:rPr>
              <a:t>(15)</a:t>
            </a:r>
            <a:endParaRPr lang="en-GB" sz="1100" b="1" baseline="30000" dirty="0">
              <a:solidFill>
                <a:srgbClr val="306AD8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175949" y="4592409"/>
            <a:ext cx="3181350" cy="981075"/>
            <a:chOff x="1175949" y="4601934"/>
            <a:chExt cx="3181350" cy="981075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96374176"/>
                </p:ext>
              </p:extLst>
            </p:nvPr>
          </p:nvGraphicFramePr>
          <p:xfrm>
            <a:off x="1244600" y="4694238"/>
            <a:ext cx="3043238" cy="852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276" name="CS ChemDraw Drawing" r:id="rId7" imgW="3381555" imgH="947325" progId="ChemDraw.Document.6.0">
                    <p:embed/>
                  </p:oleObj>
                </mc:Choice>
                <mc:Fallback>
                  <p:oleObj name="CS ChemDraw Drawing" r:id="rId7" imgW="3381555" imgH="947325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244600" y="4694238"/>
                          <a:ext cx="3043238" cy="8524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Rounded Rectangle 25"/>
            <p:cNvSpPr/>
            <p:nvPr/>
          </p:nvSpPr>
          <p:spPr>
            <a:xfrm>
              <a:off x="1175949" y="4601934"/>
              <a:ext cx="3181350" cy="981075"/>
            </a:xfrm>
            <a:prstGeom prst="roundRect">
              <a:avLst/>
            </a:prstGeom>
            <a:noFill/>
            <a:ln w="19050" cmpd="sng">
              <a:solidFill>
                <a:srgbClr val="306AD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6964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32510" y="990600"/>
            <a:ext cx="8506690" cy="179070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24156" y="6038579"/>
            <a:ext cx="24886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Frutiger Next Pro" panose="020B0503040204020203" pitchFamily="34" charset="0"/>
              </a:rPr>
              <a:t>5</a:t>
            </a:r>
            <a:r>
              <a:rPr lang="en-GB" sz="1400" baseline="30000" dirty="0">
                <a:solidFill>
                  <a:schemeClr val="bg1"/>
                </a:solidFill>
                <a:latin typeface="Frutiger Next Pro" panose="020B0503040204020203" pitchFamily="34" charset="0"/>
              </a:rPr>
              <a:t>th </a:t>
            </a:r>
            <a:r>
              <a:rPr lang="en-GB" sz="1400" dirty="0">
                <a:solidFill>
                  <a:schemeClr val="bg1"/>
                </a:solidFill>
                <a:latin typeface="Frutiger Next Pro" panose="020B0503040204020203" pitchFamily="34" charset="0"/>
              </a:rPr>
              <a:t>National Retrosynthesis Competition - First Round Entry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FC98-78FB-421B-BE62-B7D37D0EA663}" type="slidenum">
              <a:rPr lang="en-GB" smtClean="0"/>
              <a:t>9</a:t>
            </a:fld>
            <a:endParaRPr lang="en-GB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89659" y="249961"/>
            <a:ext cx="7886700" cy="590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latin typeface="Frutiger Next Pro" panose="020B0503040204020203" pitchFamily="34" charset="0"/>
              </a:rPr>
              <a:t>Summary</a:t>
            </a:r>
            <a:endParaRPr lang="en-GB" sz="3200" dirty="0">
              <a:latin typeface="Frutiger Next Pro" panose="020B0503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2509" y="1206476"/>
            <a:ext cx="850669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14550" lvl="4" indent="-285750">
              <a:buFont typeface="Wingdings" panose="05000000000000000000" pitchFamily="2" charset="2"/>
              <a:buChar char="§"/>
            </a:pPr>
            <a:r>
              <a:rPr lang="en-GB" sz="1400" dirty="0"/>
              <a:t>We propose a </a:t>
            </a:r>
            <a:r>
              <a:rPr lang="en-GB" sz="1400" b="1" dirty="0"/>
              <a:t>protecting group free </a:t>
            </a:r>
            <a:r>
              <a:rPr lang="en-GB" sz="1400" dirty="0"/>
              <a:t>synthesis of </a:t>
            </a:r>
            <a:r>
              <a:rPr lang="en-GB" sz="1400" dirty="0" err="1"/>
              <a:t>Annotinolide</a:t>
            </a:r>
            <a:r>
              <a:rPr lang="en-GB" sz="1400" dirty="0"/>
              <a:t> C in only </a:t>
            </a:r>
            <a:r>
              <a:rPr lang="en-GB" sz="1400" b="1" dirty="0"/>
              <a:t>11 steps</a:t>
            </a:r>
            <a:r>
              <a:rPr lang="en-GB" sz="1400" dirty="0"/>
              <a:t>, from literature-precedented starting materials (13 steps from commercial building </a:t>
            </a:r>
            <a:r>
              <a:rPr lang="en-GB" sz="1400" dirty="0" smtClean="0"/>
              <a:t>blocks) </a:t>
            </a: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114550" lvl="4" indent="-285750">
              <a:buFont typeface="Wingdings" panose="05000000000000000000" pitchFamily="2" charset="2"/>
              <a:buChar char="§"/>
            </a:pPr>
            <a:r>
              <a:rPr lang="en-GB" sz="1400" dirty="0"/>
              <a:t>Estimated </a:t>
            </a:r>
            <a:r>
              <a:rPr lang="en-GB" sz="1400" b="1" dirty="0" smtClean="0"/>
              <a:t>20% </a:t>
            </a:r>
            <a:r>
              <a:rPr lang="en-GB" sz="1400" b="1" dirty="0"/>
              <a:t>overall yield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b="1" dirty="0"/>
          </a:p>
          <a:p>
            <a:pPr marL="2114550" lvl="4" indent="-285750">
              <a:buFont typeface="Wingdings" panose="05000000000000000000" pitchFamily="2" charset="2"/>
              <a:buChar char="§"/>
            </a:pPr>
            <a:r>
              <a:rPr lang="en-GB" sz="1400" b="1" dirty="0"/>
              <a:t>Full </a:t>
            </a:r>
            <a:r>
              <a:rPr lang="en-GB" sz="1400" b="1" dirty="0" err="1" smtClean="0"/>
              <a:t>stereocontrol</a:t>
            </a:r>
            <a:r>
              <a:rPr lang="en-GB" sz="1400" b="1" dirty="0" smtClean="0"/>
              <a:t> </a:t>
            </a:r>
            <a:r>
              <a:rPr lang="en-GB" sz="1400" dirty="0"/>
              <a:t>of the 6 contiguous </a:t>
            </a:r>
            <a:r>
              <a:rPr lang="en-GB" sz="1400" dirty="0" err="1" smtClean="0"/>
              <a:t>stereocentres</a:t>
            </a:r>
            <a:endParaRPr lang="en-GB" sz="1400" dirty="0"/>
          </a:p>
          <a:p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 smtClean="0"/>
          </a:p>
          <a:p>
            <a:r>
              <a:rPr lang="en-GB" sz="1400" b="1" dirty="0" smtClean="0">
                <a:solidFill>
                  <a:srgbClr val="306AD8"/>
                </a:solidFill>
              </a:rPr>
              <a:t>   Key </a:t>
            </a:r>
            <a:r>
              <a:rPr lang="en-GB" sz="1400" b="1" dirty="0">
                <a:solidFill>
                  <a:srgbClr val="306AD8"/>
                </a:solidFill>
              </a:rPr>
              <a:t>Steps</a:t>
            </a:r>
          </a:p>
          <a:p>
            <a:endParaRPr lang="en-GB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/>
              <a:t>An organocatalysed Michael addition to access a single enantiomer of the </a:t>
            </a:r>
            <a:r>
              <a:rPr lang="en-GB" sz="1400" dirty="0" err="1" smtClean="0"/>
              <a:t>butenolide</a:t>
            </a:r>
            <a:r>
              <a:rPr lang="en-GB" sz="1400" dirty="0" smtClean="0"/>
              <a:t> </a:t>
            </a:r>
            <a:r>
              <a:rPr lang="en-GB" sz="1400" dirty="0"/>
              <a:t>moiety in just one step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/>
              <a:t>Stereoselective alkylation controlled by the 1,3-allylic strain present in the molecule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/>
              <a:t>Substrate controlled copper-catalysed propargylic substitution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/>
              <a:t>A tandem dienyne ring closing metathesis to rapidly </a:t>
            </a:r>
            <a:r>
              <a:rPr lang="en-GB" sz="1400" dirty="0" smtClean="0"/>
              <a:t>assemble </a:t>
            </a:r>
            <a:r>
              <a:rPr lang="en-GB" sz="1400" dirty="0"/>
              <a:t>the core scaffold of the molecule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400" dirty="0"/>
              <a:t>A silver-catalysed </a:t>
            </a:r>
            <a:r>
              <a:rPr lang="en-GB" sz="1400" dirty="0" err="1"/>
              <a:t>lactonisation</a:t>
            </a:r>
            <a:r>
              <a:rPr lang="en-GB" sz="1400" dirty="0"/>
              <a:t> to construct the bridging lactone with full </a:t>
            </a:r>
            <a:r>
              <a:rPr lang="en-GB" sz="1400" dirty="0" err="1" smtClean="0"/>
              <a:t>regiocontrol</a:t>
            </a:r>
            <a:endParaRPr lang="en-GB" sz="1200" dirty="0"/>
          </a:p>
        </p:txBody>
      </p:sp>
      <p:sp>
        <p:nvSpPr>
          <p:cNvPr id="3" name="Rectangle 2"/>
          <p:cNvSpPr/>
          <p:nvPr/>
        </p:nvSpPr>
        <p:spPr>
          <a:xfrm>
            <a:off x="600002" y="2366248"/>
            <a:ext cx="12923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 err="1"/>
              <a:t>Annotinolide</a:t>
            </a:r>
            <a:r>
              <a:rPr lang="en-GB" sz="1400" b="1" dirty="0"/>
              <a:t> C</a:t>
            </a:r>
            <a:endParaRPr lang="en-GB" sz="1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765218"/>
              </p:ext>
            </p:extLst>
          </p:nvPr>
        </p:nvGraphicFramePr>
        <p:xfrm>
          <a:off x="527050" y="1260475"/>
          <a:ext cx="1435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3" name="CS ChemDraw Drawing" r:id="rId3" imgW="1197730" imgH="943103" progId="ChemDraw.Document.6.0">
                  <p:embed/>
                </p:oleObj>
              </mc:Choice>
              <mc:Fallback>
                <p:oleObj name="CS ChemDraw Drawing" r:id="rId3" imgW="1197730" imgH="943103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1260475"/>
                        <a:ext cx="1435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917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1622</TotalTime>
  <Words>1278</Words>
  <Application>Microsoft Office PowerPoint</Application>
  <PresentationFormat>On-screen Show (4:3)</PresentationFormat>
  <Paragraphs>122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Custom Design</vt:lpstr>
      <vt:lpstr>CS ChemDraw Drawing</vt:lpstr>
      <vt:lpstr>PowerPoint Presentation</vt:lpstr>
      <vt:lpstr>Retrosynthesis </vt:lpstr>
      <vt:lpstr>Retrosynthesis </vt:lpstr>
      <vt:lpstr>Forward Synthesis</vt:lpstr>
      <vt:lpstr>Forward Synthesis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Daisy Goddard</dc:creator>
  <cp:lastModifiedBy>Tomas Baikstis</cp:lastModifiedBy>
  <cp:revision>339</cp:revision>
  <cp:lastPrinted>2017-12-15T10:59:17Z</cp:lastPrinted>
  <dcterms:created xsi:type="dcterms:W3CDTF">2017-09-26T11:09:45Z</dcterms:created>
  <dcterms:modified xsi:type="dcterms:W3CDTF">2017-12-15T12:12:57Z</dcterms:modified>
</cp:coreProperties>
</file>